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79" r:id="rId4"/>
    <p:sldId id="270" r:id="rId5"/>
    <p:sldId id="271" r:id="rId6"/>
    <p:sldId id="280" r:id="rId7"/>
    <p:sldId id="272" r:id="rId8"/>
    <p:sldId id="281" r:id="rId9"/>
    <p:sldId id="274" r:id="rId10"/>
    <p:sldId id="273" r:id="rId11"/>
    <p:sldId id="275" r:id="rId12"/>
    <p:sldId id="291" r:id="rId13"/>
    <p:sldId id="282" r:id="rId14"/>
    <p:sldId id="276" r:id="rId15"/>
    <p:sldId id="290" r:id="rId16"/>
    <p:sldId id="293" r:id="rId17"/>
    <p:sldId id="294" r:id="rId18"/>
    <p:sldId id="295" r:id="rId19"/>
    <p:sldId id="296" r:id="rId20"/>
    <p:sldId id="277" r:id="rId21"/>
    <p:sldId id="283" r:id="rId22"/>
    <p:sldId id="284" r:id="rId23"/>
    <p:sldId id="269" r:id="rId24"/>
    <p:sldId id="285" r:id="rId25"/>
    <p:sldId id="286" r:id="rId26"/>
    <p:sldId id="287" r:id="rId27"/>
    <p:sldId id="292"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4660"/>
  </p:normalViewPr>
  <p:slideViewPr>
    <p:cSldViewPr snapToGrid="0" showGuides="1">
      <p:cViewPr>
        <p:scale>
          <a:sx n="90" d="100"/>
          <a:sy n="90" d="100"/>
        </p:scale>
        <p:origin x="-2376" y="-1014"/>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36975E-9F6D-4DB4-9EE5-DEA9B8D796B7}"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229911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36975E-9F6D-4DB4-9EE5-DEA9B8D796B7}"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267787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36975E-9F6D-4DB4-9EE5-DEA9B8D796B7}"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335018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36975E-9F6D-4DB4-9EE5-DEA9B8D796B7}"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383356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36975E-9F6D-4DB4-9EE5-DEA9B8D796B7}"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267055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36975E-9F6D-4DB4-9EE5-DEA9B8D796B7}"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417853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36975E-9F6D-4DB4-9EE5-DEA9B8D796B7}" type="datetimeFigureOut">
              <a:rPr lang="en-US" smtClean="0"/>
              <a:t>5/16/2026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22262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36975E-9F6D-4DB4-9EE5-DEA9B8D796B7}" type="datetimeFigureOut">
              <a:rPr lang="en-US" smtClean="0"/>
              <a:t>5/16/2026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105354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6975E-9F6D-4DB4-9EE5-DEA9B8D796B7}" type="datetimeFigureOut">
              <a:rPr lang="en-US" smtClean="0"/>
              <a:t>5/16/2026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230191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236975E-9F6D-4DB4-9EE5-DEA9B8D796B7}"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33213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236975E-9F6D-4DB4-9EE5-DEA9B8D796B7}"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CFE83-1BAB-470C-847E-379D10C44EA2}" type="slidenum">
              <a:rPr lang="en-US" smtClean="0"/>
              <a:t>‹#›</a:t>
            </a:fld>
            <a:endParaRPr lang="en-US"/>
          </a:p>
        </p:txBody>
      </p:sp>
    </p:spTree>
    <p:extLst>
      <p:ext uri="{BB962C8B-B14F-4D97-AF65-F5344CB8AC3E}">
        <p14:creationId xmlns:p14="http://schemas.microsoft.com/office/powerpoint/2010/main" val="50263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36975E-9F6D-4DB4-9EE5-DEA9B8D796B7}" type="datetimeFigureOut">
              <a:rPr lang="en-US" smtClean="0"/>
              <a:t>5/16/2026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1CFE83-1BAB-470C-847E-379D10C44EA2}" type="slidenum">
              <a:rPr lang="en-US" smtClean="0"/>
              <a:t>‹#›</a:t>
            </a:fld>
            <a:endParaRPr lang="en-US"/>
          </a:p>
        </p:txBody>
      </p:sp>
    </p:spTree>
    <p:extLst>
      <p:ext uri="{BB962C8B-B14F-4D97-AF65-F5344CB8AC3E}">
        <p14:creationId xmlns:p14="http://schemas.microsoft.com/office/powerpoint/2010/main" val="3189797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5.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40" y="1775"/>
            <a:ext cx="9141760" cy="5142240"/>
          </a:xfrm>
          <a:prstGeom prst="rect">
            <a:avLst/>
          </a:prstGeom>
        </p:spPr>
      </p:pic>
    </p:spTree>
    <p:extLst>
      <p:ext uri="{BB962C8B-B14F-4D97-AF65-F5344CB8AC3E}">
        <p14:creationId xmlns:p14="http://schemas.microsoft.com/office/powerpoint/2010/main" val="133402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98272" y="1194361"/>
            <a:ext cx="3413114" cy="369332"/>
          </a:xfrm>
          <a:prstGeom prst="rect">
            <a:avLst/>
          </a:prstGeom>
        </p:spPr>
        <p:txBody>
          <a:bodyPr wrap="none">
            <a:spAutoFit/>
          </a:bodyPr>
          <a:lstStyle/>
          <a:p>
            <a:r>
              <a:rPr lang="en-US" b="1" dirty="0"/>
              <a:t>Sheet Metals Works &amp; Production</a:t>
            </a:r>
          </a:p>
        </p:txBody>
      </p:sp>
      <p:pic>
        <p:nvPicPr>
          <p:cNvPr id="4" name="Picture 3"/>
          <p:cNvPicPr>
            <a:picLocks noChangeAspect="1"/>
          </p:cNvPicPr>
          <p:nvPr/>
        </p:nvPicPr>
        <p:blipFill>
          <a:blip r:embed="rId2"/>
          <a:stretch>
            <a:fillRect/>
          </a:stretch>
        </p:blipFill>
        <p:spPr>
          <a:xfrm>
            <a:off x="1575021" y="1727717"/>
            <a:ext cx="2305878" cy="3210339"/>
          </a:xfrm>
          <a:prstGeom prst="rect">
            <a:avLst/>
          </a:prstGeom>
        </p:spPr>
      </p:pic>
      <p:pic>
        <p:nvPicPr>
          <p:cNvPr id="5" name="Picture 4"/>
          <p:cNvPicPr>
            <a:picLocks noChangeAspect="1"/>
          </p:cNvPicPr>
          <p:nvPr/>
        </p:nvPicPr>
        <p:blipFill>
          <a:blip r:embed="rId3"/>
          <a:stretch>
            <a:fillRect/>
          </a:stretch>
        </p:blipFill>
        <p:spPr>
          <a:xfrm>
            <a:off x="5158447" y="1727716"/>
            <a:ext cx="2305878" cy="3210339"/>
          </a:xfrm>
          <a:prstGeom prst="rect">
            <a:avLst/>
          </a:prstGeom>
        </p:spPr>
      </p:pic>
    </p:spTree>
    <p:extLst>
      <p:ext uri="{BB962C8B-B14F-4D97-AF65-F5344CB8AC3E}">
        <p14:creationId xmlns:p14="http://schemas.microsoft.com/office/powerpoint/2010/main" val="1004251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98272" y="1194361"/>
            <a:ext cx="3189656" cy="369332"/>
          </a:xfrm>
          <a:prstGeom prst="rect">
            <a:avLst/>
          </a:prstGeom>
        </p:spPr>
        <p:txBody>
          <a:bodyPr wrap="none">
            <a:spAutoFit/>
          </a:bodyPr>
          <a:lstStyle/>
          <a:p>
            <a:r>
              <a:rPr lang="nn-NO" b="1" dirty="0" smtClean="0"/>
              <a:t>Generators </a:t>
            </a:r>
            <a:r>
              <a:rPr lang="nn-NO" b="1" dirty="0"/>
              <a:t>( 5kVA to 1000 kVA)</a:t>
            </a:r>
            <a:endParaRPr lang="en-US" b="1" dirty="0"/>
          </a:p>
        </p:txBody>
      </p:sp>
      <p:pic>
        <p:nvPicPr>
          <p:cNvPr id="15" name="Picture 14"/>
          <p:cNvPicPr>
            <a:picLocks noChangeAspect="1"/>
          </p:cNvPicPr>
          <p:nvPr/>
        </p:nvPicPr>
        <p:blipFill rotWithShape="1">
          <a:blip r:embed="rId2"/>
          <a:srcRect l="13822" r="15861"/>
          <a:stretch/>
        </p:blipFill>
        <p:spPr>
          <a:xfrm>
            <a:off x="2519861" y="1620964"/>
            <a:ext cx="1996917" cy="1599516"/>
          </a:xfrm>
          <a:prstGeom prst="rect">
            <a:avLst/>
          </a:prstGeom>
        </p:spPr>
      </p:pic>
      <p:pic>
        <p:nvPicPr>
          <p:cNvPr id="16" name="Picture 15"/>
          <p:cNvPicPr>
            <a:picLocks noChangeAspect="1"/>
          </p:cNvPicPr>
          <p:nvPr/>
        </p:nvPicPr>
        <p:blipFill>
          <a:blip r:embed="rId3"/>
          <a:stretch>
            <a:fillRect/>
          </a:stretch>
        </p:blipFill>
        <p:spPr>
          <a:xfrm>
            <a:off x="2519861" y="3343959"/>
            <a:ext cx="1996917" cy="1599516"/>
          </a:xfrm>
          <a:prstGeom prst="rect">
            <a:avLst/>
          </a:prstGeom>
        </p:spPr>
      </p:pic>
      <p:pic>
        <p:nvPicPr>
          <p:cNvPr id="19" name="Picture 18"/>
          <p:cNvPicPr>
            <a:picLocks noChangeAspect="1"/>
          </p:cNvPicPr>
          <p:nvPr/>
        </p:nvPicPr>
        <p:blipFill>
          <a:blip r:embed="rId4"/>
          <a:stretch>
            <a:fillRect/>
          </a:stretch>
        </p:blipFill>
        <p:spPr>
          <a:xfrm>
            <a:off x="270509" y="1620963"/>
            <a:ext cx="2132687" cy="1599516"/>
          </a:xfrm>
          <a:prstGeom prst="rect">
            <a:avLst/>
          </a:prstGeom>
        </p:spPr>
      </p:pic>
      <p:pic>
        <p:nvPicPr>
          <p:cNvPr id="20" name="Picture 19"/>
          <p:cNvPicPr>
            <a:picLocks noChangeAspect="1"/>
          </p:cNvPicPr>
          <p:nvPr/>
        </p:nvPicPr>
        <p:blipFill>
          <a:blip r:embed="rId5"/>
          <a:stretch>
            <a:fillRect/>
          </a:stretch>
        </p:blipFill>
        <p:spPr>
          <a:xfrm>
            <a:off x="270509" y="3343959"/>
            <a:ext cx="2132688" cy="1599516"/>
          </a:xfrm>
          <a:prstGeom prst="rect">
            <a:avLst/>
          </a:prstGeom>
        </p:spPr>
      </p:pic>
      <p:pic>
        <p:nvPicPr>
          <p:cNvPr id="21" name="Picture 20"/>
          <p:cNvPicPr>
            <a:picLocks noChangeAspect="1"/>
          </p:cNvPicPr>
          <p:nvPr/>
        </p:nvPicPr>
        <p:blipFill>
          <a:blip r:embed="rId6"/>
          <a:stretch>
            <a:fillRect/>
          </a:stretch>
        </p:blipFill>
        <p:spPr>
          <a:xfrm>
            <a:off x="4677252" y="3343959"/>
            <a:ext cx="2133124" cy="1599843"/>
          </a:xfrm>
          <a:prstGeom prst="rect">
            <a:avLst/>
          </a:prstGeom>
        </p:spPr>
      </p:pic>
      <p:pic>
        <p:nvPicPr>
          <p:cNvPr id="22" name="Picture 21"/>
          <p:cNvPicPr>
            <a:picLocks noChangeAspect="1"/>
          </p:cNvPicPr>
          <p:nvPr/>
        </p:nvPicPr>
        <p:blipFill>
          <a:blip r:embed="rId7"/>
          <a:stretch>
            <a:fillRect/>
          </a:stretch>
        </p:blipFill>
        <p:spPr>
          <a:xfrm>
            <a:off x="4666676" y="1612703"/>
            <a:ext cx="2143701" cy="1607776"/>
          </a:xfrm>
          <a:prstGeom prst="rect">
            <a:avLst/>
          </a:prstGeom>
        </p:spPr>
      </p:pic>
      <p:pic>
        <p:nvPicPr>
          <p:cNvPr id="23" name="Picture 22"/>
          <p:cNvPicPr>
            <a:picLocks noChangeAspect="1"/>
          </p:cNvPicPr>
          <p:nvPr/>
        </p:nvPicPr>
        <p:blipFill>
          <a:blip r:embed="rId8"/>
          <a:stretch>
            <a:fillRect/>
          </a:stretch>
        </p:blipFill>
        <p:spPr>
          <a:xfrm>
            <a:off x="6915150" y="1620963"/>
            <a:ext cx="2132687" cy="1599516"/>
          </a:xfrm>
          <a:prstGeom prst="rect">
            <a:avLst/>
          </a:prstGeom>
        </p:spPr>
      </p:pic>
      <p:pic>
        <p:nvPicPr>
          <p:cNvPr id="24" name="Picture 23"/>
          <p:cNvPicPr>
            <a:picLocks noChangeAspect="1"/>
          </p:cNvPicPr>
          <p:nvPr/>
        </p:nvPicPr>
        <p:blipFill>
          <a:blip r:embed="rId9"/>
          <a:stretch>
            <a:fillRect/>
          </a:stretch>
        </p:blipFill>
        <p:spPr>
          <a:xfrm>
            <a:off x="6916667" y="3345099"/>
            <a:ext cx="2131170" cy="1598376"/>
          </a:xfrm>
          <a:prstGeom prst="rect">
            <a:avLst/>
          </a:prstGeom>
        </p:spPr>
      </p:pic>
    </p:spTree>
    <p:extLst>
      <p:ext uri="{BB962C8B-B14F-4D97-AF65-F5344CB8AC3E}">
        <p14:creationId xmlns:p14="http://schemas.microsoft.com/office/powerpoint/2010/main" val="3907996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98272" y="1194361"/>
            <a:ext cx="3189656" cy="369332"/>
          </a:xfrm>
          <a:prstGeom prst="rect">
            <a:avLst/>
          </a:prstGeom>
        </p:spPr>
        <p:txBody>
          <a:bodyPr wrap="none">
            <a:spAutoFit/>
          </a:bodyPr>
          <a:lstStyle/>
          <a:p>
            <a:r>
              <a:rPr lang="nn-NO" b="1" dirty="0" smtClean="0"/>
              <a:t>Generators </a:t>
            </a:r>
            <a:r>
              <a:rPr lang="nn-NO" b="1" dirty="0"/>
              <a:t>( 5kVA to 1000 kVA)</a:t>
            </a:r>
            <a:endParaRPr lang="en-US" b="1" dirty="0"/>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7987" t="2220" b="14281"/>
          <a:stretch/>
        </p:blipFill>
        <p:spPr>
          <a:xfrm>
            <a:off x="189545" y="1595626"/>
            <a:ext cx="2502437" cy="339704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6452018" y="1595048"/>
            <a:ext cx="2548646" cy="3398196"/>
          </a:xfrm>
          <a:prstGeom prst="rect">
            <a:avLst/>
          </a:prstGeom>
        </p:spPr>
      </p:pic>
      <p:pic>
        <p:nvPicPr>
          <p:cNvPr id="6" name="Picture 5"/>
          <p:cNvPicPr>
            <a:picLocks noChangeAspect="1"/>
          </p:cNvPicPr>
          <p:nvPr/>
        </p:nvPicPr>
        <p:blipFill>
          <a:blip r:embed="rId6"/>
          <a:stretch>
            <a:fillRect/>
          </a:stretch>
        </p:blipFill>
        <p:spPr>
          <a:xfrm>
            <a:off x="2768570" y="1963803"/>
            <a:ext cx="3606860" cy="2707257"/>
          </a:xfrm>
          <a:prstGeom prst="rect">
            <a:avLst/>
          </a:prstGeom>
        </p:spPr>
      </p:pic>
    </p:spTree>
    <p:extLst>
      <p:ext uri="{BB962C8B-B14F-4D97-AF65-F5344CB8AC3E}">
        <p14:creationId xmlns:p14="http://schemas.microsoft.com/office/powerpoint/2010/main" val="376669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98272" y="1194361"/>
            <a:ext cx="3189656" cy="369332"/>
          </a:xfrm>
          <a:prstGeom prst="rect">
            <a:avLst/>
          </a:prstGeom>
        </p:spPr>
        <p:txBody>
          <a:bodyPr wrap="none">
            <a:spAutoFit/>
          </a:bodyPr>
          <a:lstStyle/>
          <a:p>
            <a:r>
              <a:rPr lang="nn-NO" b="1" dirty="0" smtClean="0"/>
              <a:t>Generators </a:t>
            </a:r>
            <a:r>
              <a:rPr lang="nn-NO" b="1" dirty="0"/>
              <a:t>( 5kVA to </a:t>
            </a:r>
            <a:r>
              <a:rPr lang="nn-NO" b="1" dirty="0" smtClean="0"/>
              <a:t>3250 </a:t>
            </a:r>
            <a:r>
              <a:rPr lang="nn-NO" b="1" dirty="0"/>
              <a:t>kVA)</a:t>
            </a:r>
            <a:endParaRPr lang="en-US" b="1" dirty="0"/>
          </a:p>
        </p:txBody>
      </p:sp>
      <p:pic>
        <p:nvPicPr>
          <p:cNvPr id="5" name="Picture 4"/>
          <p:cNvPicPr>
            <a:picLocks noChangeAspect="1"/>
          </p:cNvPicPr>
          <p:nvPr/>
        </p:nvPicPr>
        <p:blipFill>
          <a:blip r:embed="rId2"/>
          <a:stretch>
            <a:fillRect/>
          </a:stretch>
        </p:blipFill>
        <p:spPr>
          <a:xfrm>
            <a:off x="4610099" y="1720899"/>
            <a:ext cx="4352728" cy="3264547"/>
          </a:xfrm>
          <a:prstGeom prst="rect">
            <a:avLst/>
          </a:prstGeom>
        </p:spPr>
      </p:pic>
      <p:pic>
        <p:nvPicPr>
          <p:cNvPr id="6" name="Picture 5"/>
          <p:cNvPicPr>
            <a:picLocks noChangeAspect="1"/>
          </p:cNvPicPr>
          <p:nvPr/>
        </p:nvPicPr>
        <p:blipFill rotWithShape="1">
          <a:blip r:embed="rId3"/>
          <a:srcRect t="40971" r="17396" b="10983"/>
          <a:stretch/>
        </p:blipFill>
        <p:spPr>
          <a:xfrm>
            <a:off x="809624" y="3448050"/>
            <a:ext cx="3524250" cy="1537396"/>
          </a:xfrm>
          <a:prstGeom prst="rect">
            <a:avLst/>
          </a:prstGeom>
        </p:spPr>
      </p:pic>
      <p:pic>
        <p:nvPicPr>
          <p:cNvPr id="12" name="Picture 11"/>
          <p:cNvPicPr>
            <a:picLocks noChangeAspect="1"/>
          </p:cNvPicPr>
          <p:nvPr/>
        </p:nvPicPr>
        <p:blipFill rotWithShape="1">
          <a:blip r:embed="rId4"/>
          <a:srcRect t="36191" r="7227" b="6016"/>
          <a:stretch/>
        </p:blipFill>
        <p:spPr>
          <a:xfrm>
            <a:off x="809624" y="1720899"/>
            <a:ext cx="3524250" cy="1646542"/>
          </a:xfrm>
          <a:prstGeom prst="rect">
            <a:avLst/>
          </a:prstGeom>
        </p:spPr>
      </p:pic>
    </p:spTree>
    <p:extLst>
      <p:ext uri="{BB962C8B-B14F-4D97-AF65-F5344CB8AC3E}">
        <p14:creationId xmlns:p14="http://schemas.microsoft.com/office/powerpoint/2010/main" val="1395603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98272" y="1194361"/>
            <a:ext cx="3189656" cy="369332"/>
          </a:xfrm>
          <a:prstGeom prst="rect">
            <a:avLst/>
          </a:prstGeom>
        </p:spPr>
        <p:txBody>
          <a:bodyPr wrap="none">
            <a:spAutoFit/>
          </a:bodyPr>
          <a:lstStyle/>
          <a:p>
            <a:r>
              <a:rPr lang="nn-NO" b="1" dirty="0" smtClean="0"/>
              <a:t>Generators </a:t>
            </a:r>
            <a:r>
              <a:rPr lang="nn-NO" b="1" dirty="0"/>
              <a:t>( 5kVA to </a:t>
            </a:r>
            <a:r>
              <a:rPr lang="nn-NO" b="1" dirty="0" smtClean="0"/>
              <a:t>3250 </a:t>
            </a:r>
            <a:r>
              <a:rPr lang="nn-NO" b="1" dirty="0"/>
              <a:t>kVA)</a:t>
            </a:r>
            <a:endParaRPr lang="en-US" b="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373" y="2009286"/>
            <a:ext cx="3318508" cy="2488881"/>
          </a:xfrm>
          <a:prstGeom prst="rect">
            <a:avLst/>
          </a:prstGeom>
        </p:spPr>
      </p:pic>
      <p:pic>
        <p:nvPicPr>
          <p:cNvPr id="13" name="Picture 12"/>
          <p:cNvPicPr>
            <a:picLocks noChangeAspect="1"/>
          </p:cNvPicPr>
          <p:nvPr/>
        </p:nvPicPr>
        <p:blipFill>
          <a:blip r:embed="rId3"/>
          <a:stretch>
            <a:fillRect/>
          </a:stretch>
        </p:blipFill>
        <p:spPr>
          <a:xfrm>
            <a:off x="3194084" y="1590232"/>
            <a:ext cx="5559087" cy="3319829"/>
          </a:xfrm>
          <a:prstGeom prst="rect">
            <a:avLst/>
          </a:prstGeom>
        </p:spPr>
      </p:pic>
    </p:spTree>
    <p:extLst>
      <p:ext uri="{BB962C8B-B14F-4D97-AF65-F5344CB8AC3E}">
        <p14:creationId xmlns:p14="http://schemas.microsoft.com/office/powerpoint/2010/main" val="295490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98272" y="1194361"/>
            <a:ext cx="3189656" cy="369332"/>
          </a:xfrm>
          <a:prstGeom prst="rect">
            <a:avLst/>
          </a:prstGeom>
        </p:spPr>
        <p:txBody>
          <a:bodyPr wrap="none">
            <a:spAutoFit/>
          </a:bodyPr>
          <a:lstStyle/>
          <a:p>
            <a:r>
              <a:rPr lang="nn-NO" b="1" dirty="0" smtClean="0"/>
              <a:t>Generators </a:t>
            </a:r>
            <a:r>
              <a:rPr lang="nn-NO" b="1" dirty="0"/>
              <a:t>( 5kVA to </a:t>
            </a:r>
            <a:r>
              <a:rPr lang="nn-NO" b="1" dirty="0" smtClean="0"/>
              <a:t>3250 </a:t>
            </a:r>
            <a:r>
              <a:rPr lang="nn-NO" b="1" dirty="0"/>
              <a:t>kVA)</a:t>
            </a:r>
            <a:endParaRPr lang="en-US" b="1" dirty="0"/>
          </a:p>
        </p:txBody>
      </p:sp>
      <p:pic>
        <p:nvPicPr>
          <p:cNvPr id="12" name="Picture 11"/>
          <p:cNvPicPr>
            <a:picLocks noChangeAspect="1"/>
          </p:cNvPicPr>
          <p:nvPr/>
        </p:nvPicPr>
        <p:blipFill>
          <a:blip r:embed="rId3"/>
          <a:stretch>
            <a:fillRect/>
          </a:stretch>
        </p:blipFill>
        <p:spPr>
          <a:xfrm>
            <a:off x="4459965" y="3408370"/>
            <a:ext cx="2092123" cy="1452513"/>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237927444"/>
              </p:ext>
            </p:extLst>
          </p:nvPr>
        </p:nvGraphicFramePr>
        <p:xfrm>
          <a:off x="4459964" y="1738276"/>
          <a:ext cx="2108121" cy="1584494"/>
        </p:xfrm>
        <a:graphic>
          <a:graphicData uri="http://schemas.openxmlformats.org/presentationml/2006/ole">
            <mc:AlternateContent xmlns:mc="http://schemas.openxmlformats.org/markup-compatibility/2006">
              <mc:Choice xmlns:v="urn:schemas-microsoft-com:vml" Requires="v">
                <p:oleObj spid="_x0000_s23581" name="Image" r:id="rId4" imgW="20317320" imgH="15238080" progId="Photoshop.Image.21">
                  <p:embed/>
                </p:oleObj>
              </mc:Choice>
              <mc:Fallback>
                <p:oleObj name="Image" r:id="rId4" imgW="20317320" imgH="15238080" progId="Photoshop.Image.21">
                  <p:embed/>
                  <p:pic>
                    <p:nvPicPr>
                      <p:cNvPr id="10" name="Object 9"/>
                      <p:cNvPicPr/>
                      <p:nvPr/>
                    </p:nvPicPr>
                    <p:blipFill>
                      <a:blip r:embed="rId5"/>
                      <a:stretch>
                        <a:fillRect/>
                      </a:stretch>
                    </p:blipFill>
                    <p:spPr>
                      <a:xfrm>
                        <a:off x="4459964" y="1738276"/>
                        <a:ext cx="2108121" cy="1584494"/>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85211" y="1761466"/>
            <a:ext cx="4163476" cy="3122607"/>
          </a:xfrm>
          <a:prstGeom prst="rect">
            <a:avLst/>
          </a:prstGeom>
        </p:spPr>
      </p:pic>
      <p:pic>
        <p:nvPicPr>
          <p:cNvPr id="3" name="Picture 2"/>
          <p:cNvPicPr>
            <a:picLocks noChangeAspect="1"/>
          </p:cNvPicPr>
          <p:nvPr/>
        </p:nvPicPr>
        <p:blipFill>
          <a:blip r:embed="rId7"/>
          <a:stretch>
            <a:fillRect/>
          </a:stretch>
        </p:blipFill>
        <p:spPr>
          <a:xfrm>
            <a:off x="6679362" y="1738276"/>
            <a:ext cx="2341955" cy="3122607"/>
          </a:xfrm>
          <a:prstGeom prst="rect">
            <a:avLst/>
          </a:prstGeom>
        </p:spPr>
      </p:pic>
    </p:spTree>
    <p:extLst>
      <p:ext uri="{BB962C8B-B14F-4D97-AF65-F5344CB8AC3E}">
        <p14:creationId xmlns:p14="http://schemas.microsoft.com/office/powerpoint/2010/main" val="1604819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52138" y="1194361"/>
            <a:ext cx="2394182" cy="369332"/>
          </a:xfrm>
          <a:prstGeom prst="rect">
            <a:avLst/>
          </a:prstGeom>
        </p:spPr>
        <p:txBody>
          <a:bodyPr wrap="none">
            <a:spAutoFit/>
          </a:bodyPr>
          <a:lstStyle/>
          <a:p>
            <a:r>
              <a:rPr lang="nn-NO" b="1" dirty="0" smtClean="0"/>
              <a:t> Solar </a:t>
            </a:r>
            <a:r>
              <a:rPr lang="nn-NO" b="1" dirty="0" smtClean="0"/>
              <a:t>30K High Voltage</a:t>
            </a:r>
            <a:endParaRPr lang="en-US" b="1" dirty="0"/>
          </a:p>
        </p:txBody>
      </p:sp>
      <p:pic>
        <p:nvPicPr>
          <p:cNvPr id="10" name="Picture 9"/>
          <p:cNvPicPr>
            <a:picLocks noChangeAspect="1"/>
          </p:cNvPicPr>
          <p:nvPr/>
        </p:nvPicPr>
        <p:blipFill>
          <a:blip r:embed="rId2"/>
          <a:stretch>
            <a:fillRect/>
          </a:stretch>
        </p:blipFill>
        <p:spPr>
          <a:xfrm>
            <a:off x="6134100" y="1609923"/>
            <a:ext cx="2466449" cy="32885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620836" y="1609922"/>
            <a:ext cx="2428316" cy="32377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578" name="Picture 2" descr="F:\Profile &amp; Solar Powerpoint\Solar Photos\Image_20260515185953_40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411" y="1571852"/>
            <a:ext cx="2523554" cy="33647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13211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356441" y="1194361"/>
            <a:ext cx="2457852" cy="369332"/>
          </a:xfrm>
          <a:prstGeom prst="rect">
            <a:avLst/>
          </a:prstGeom>
        </p:spPr>
        <p:txBody>
          <a:bodyPr wrap="none">
            <a:spAutoFit/>
          </a:bodyPr>
          <a:lstStyle/>
          <a:p>
            <a:r>
              <a:rPr lang="nn-NO" b="1" dirty="0" smtClean="0"/>
              <a:t> </a:t>
            </a:r>
            <a:r>
              <a:rPr lang="nn-NO" b="1" dirty="0" smtClean="0"/>
              <a:t>Solar 15K Low Voltage </a:t>
            </a:r>
            <a:endParaRPr lang="en-US" b="1" dirty="0"/>
          </a:p>
        </p:txBody>
      </p:sp>
      <p:pic>
        <p:nvPicPr>
          <p:cNvPr id="25602" name="Picture 2" descr="F:\Profile &amp; Solar Powerpoint\Solar Photos\Image_20260515190000_45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37" y="3225380"/>
            <a:ext cx="3258765" cy="18330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5603" name="Picture 3" descr="F:\Profile &amp; Solar Powerpoint\Solar Photos\Image_20260515190002_46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971" y="3213621"/>
            <a:ext cx="3050153" cy="18330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5604" name="Picture 4" descr="F:\Profile &amp; Solar Powerpoint\Solar Photos\Image_20260515185953_40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617" y="1609212"/>
            <a:ext cx="2289322" cy="34374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5605" name="Picture 5" descr="F:\Profile &amp; Solar Powerpoint\Solar Photos\Image_20260515185957_42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508"/>
          <a:stretch/>
        </p:blipFill>
        <p:spPr bwMode="auto">
          <a:xfrm>
            <a:off x="303138" y="1609211"/>
            <a:ext cx="3258765" cy="157281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5606" name="Picture 6" descr="F:\Profile &amp; Solar Powerpoint\Solar Photos\Image_20260515192159_51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422"/>
          <a:stretch/>
        </p:blipFill>
        <p:spPr bwMode="auto">
          <a:xfrm>
            <a:off x="3629971" y="1602831"/>
            <a:ext cx="3039520" cy="15336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378287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44147" y="644163"/>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65047" y="1002967"/>
            <a:ext cx="3018903" cy="369332"/>
          </a:xfrm>
          <a:prstGeom prst="rect">
            <a:avLst/>
          </a:prstGeom>
        </p:spPr>
        <p:txBody>
          <a:bodyPr wrap="none">
            <a:spAutoFit/>
          </a:bodyPr>
          <a:lstStyle/>
          <a:p>
            <a:r>
              <a:rPr lang="nn-NO" b="1" dirty="0" smtClean="0"/>
              <a:t> </a:t>
            </a:r>
            <a:r>
              <a:rPr lang="nn-NO" b="1" dirty="0" smtClean="0"/>
              <a:t>Solar 585W 12K Low Voltage </a:t>
            </a:r>
            <a:endParaRPr lang="en-US" b="1" dirty="0"/>
          </a:p>
        </p:txBody>
      </p:sp>
      <p:pic>
        <p:nvPicPr>
          <p:cNvPr id="26626" name="Picture 2" descr="F:\Profile &amp; Solar Powerpoint\Solar Photos\Image_20260515192201_52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047"/>
          <a:stretch/>
        </p:blipFill>
        <p:spPr bwMode="auto">
          <a:xfrm>
            <a:off x="770981" y="1393565"/>
            <a:ext cx="2525113" cy="16859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627" name="Picture 3" descr="F:\Profile &amp; Solar Powerpoint\Solar Photos\Image_20260515185939_32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247" y="3190178"/>
            <a:ext cx="2525113" cy="18061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628" name="Picture 4" descr="F:\Profile &amp; Solar Powerpoint\Solar Photos\Image_20260515185941_33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934" y="1393565"/>
            <a:ext cx="2418759" cy="36030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629" name="Picture 5" descr="F:\Profile &amp; Solar Powerpoint\Solar Photos\Image_20260515185926_26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1166" y="3190178"/>
            <a:ext cx="2494332" cy="18064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630" name="Picture 6" descr="F:\Profile &amp; Solar Powerpoint\Solar Photos\Image_20260515185924_25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1166" y="1379028"/>
            <a:ext cx="2494332" cy="17005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17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44147" y="644163"/>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41505" y="960435"/>
            <a:ext cx="2457852" cy="369332"/>
          </a:xfrm>
          <a:prstGeom prst="rect">
            <a:avLst/>
          </a:prstGeom>
        </p:spPr>
        <p:txBody>
          <a:bodyPr wrap="none">
            <a:spAutoFit/>
          </a:bodyPr>
          <a:lstStyle/>
          <a:p>
            <a:r>
              <a:rPr lang="nn-NO" b="1" dirty="0" smtClean="0"/>
              <a:t> Solar </a:t>
            </a:r>
            <a:r>
              <a:rPr lang="nn-NO" b="1" dirty="0" smtClean="0"/>
              <a:t> 11K Low Voltage</a:t>
            </a:r>
            <a:endParaRPr lang="en-US" b="1" dirty="0"/>
          </a:p>
        </p:txBody>
      </p:sp>
      <p:pic>
        <p:nvPicPr>
          <p:cNvPr id="27650" name="Picture 2" descr="F:\Profile &amp; Solar Powerpoint\Solar Photos\Image_20260515185945_35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30" y="1336752"/>
            <a:ext cx="2533021" cy="18695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1" name="Picture 3" descr="F:\Profile &amp; Solar Powerpoint\Solar Photos\Image_20260515185943_34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2"/>
          <a:stretch/>
        </p:blipFill>
        <p:spPr bwMode="auto">
          <a:xfrm>
            <a:off x="769612" y="3206253"/>
            <a:ext cx="2533021" cy="18084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2" name="Picture 4" descr="F:\Profile &amp; Solar Powerpoint\Solar Photos\Image_20260515192203_53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
          <a:stretch/>
        </p:blipFill>
        <p:spPr bwMode="auto">
          <a:xfrm>
            <a:off x="5909080" y="1336752"/>
            <a:ext cx="2753653" cy="37210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5" name="Picture 7" descr="F:\Profile &amp; Solar Powerpoint\Solar Photos\Image_20260515193640_57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1464" y="1336752"/>
            <a:ext cx="2450401" cy="18392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6" name="Picture 8" descr="F:\Profile &amp; Solar Powerpoint\Solar Photos\Image_20260515193643_59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0832" y="3249381"/>
            <a:ext cx="2461034" cy="18084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1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209437249"/>
              </p:ext>
            </p:extLst>
          </p:nvPr>
        </p:nvGraphicFramePr>
        <p:xfrm>
          <a:off x="720535" y="1600200"/>
          <a:ext cx="1387475" cy="1654175"/>
        </p:xfrm>
        <a:graphic>
          <a:graphicData uri="http://schemas.openxmlformats.org/presentationml/2006/ole">
            <mc:AlternateContent xmlns:mc="http://schemas.openxmlformats.org/markup-compatibility/2006">
              <mc:Choice xmlns:v="urn:schemas-microsoft-com:vml" Requires="v">
                <p:oleObj spid="_x0000_s3118" name="Image" r:id="rId3" imgW="1386720" imgH="1654920" progId="Photoshop.Image.21">
                  <p:embed/>
                </p:oleObj>
              </mc:Choice>
              <mc:Fallback>
                <p:oleObj name="Image" r:id="rId3" imgW="1386720" imgH="1654920" progId="Photoshop.Image.21">
                  <p:embed/>
                  <p:pic>
                    <p:nvPicPr>
                      <p:cNvPr id="0" name=""/>
                      <p:cNvPicPr/>
                      <p:nvPr/>
                    </p:nvPicPr>
                    <p:blipFill>
                      <a:blip r:embed="rId4"/>
                      <a:stretch>
                        <a:fillRect/>
                      </a:stretch>
                    </p:blipFill>
                    <p:spPr>
                      <a:xfrm>
                        <a:off x="720535" y="1600200"/>
                        <a:ext cx="1387475" cy="1654175"/>
                      </a:xfrm>
                      <a:prstGeom prst="rect">
                        <a:avLst/>
                      </a:prstGeom>
                    </p:spPr>
                  </p:pic>
                </p:oleObj>
              </mc:Fallback>
            </mc:AlternateContent>
          </a:graphicData>
        </a:graphic>
      </p:graphicFrame>
      <p:sp>
        <p:nvSpPr>
          <p:cNvPr id="4" name="TextBox 3"/>
          <p:cNvSpPr txBox="1"/>
          <p:nvPr/>
        </p:nvSpPr>
        <p:spPr>
          <a:xfrm>
            <a:off x="720535" y="3278759"/>
            <a:ext cx="2047049" cy="461665"/>
          </a:xfrm>
          <a:prstGeom prst="rect">
            <a:avLst/>
          </a:prstGeom>
          <a:noFill/>
        </p:spPr>
        <p:txBody>
          <a:bodyPr wrap="square" rtlCol="0">
            <a:spAutoFit/>
          </a:bodyPr>
          <a:lstStyle/>
          <a:p>
            <a:pPr algn="just"/>
            <a:r>
              <a:rPr lang="en-US" sz="1200" b="1" dirty="0" smtClean="0">
                <a:latin typeface="Times New Roman" panose="02020603050405020304" pitchFamily="18" charset="0"/>
                <a:cs typeface="Times New Roman" panose="02020603050405020304" pitchFamily="18" charset="0"/>
              </a:rPr>
              <a:t>U </a:t>
            </a:r>
            <a:r>
              <a:rPr lang="en-US" sz="1200" b="1" dirty="0" err="1" smtClean="0">
                <a:latin typeface="Times New Roman" panose="02020603050405020304" pitchFamily="18" charset="0"/>
                <a:cs typeface="Times New Roman" panose="02020603050405020304" pitchFamily="18" charset="0"/>
              </a:rPr>
              <a:t>Hla</a:t>
            </a:r>
            <a:r>
              <a:rPr lang="en-US" sz="1200" b="1" dirty="0" smtClean="0">
                <a:latin typeface="Times New Roman" panose="02020603050405020304" pitchFamily="18" charset="0"/>
                <a:cs typeface="Times New Roman" panose="02020603050405020304" pitchFamily="18" charset="0"/>
              </a:rPr>
              <a:t> </a:t>
            </a:r>
            <a:r>
              <a:rPr lang="en-US" sz="1200" b="1" dirty="0" err="1" smtClean="0">
                <a:latin typeface="Times New Roman" panose="02020603050405020304" pitchFamily="18" charset="0"/>
                <a:cs typeface="Times New Roman" panose="02020603050405020304" pitchFamily="18" charset="0"/>
              </a:rPr>
              <a:t>Kyaw</a:t>
            </a:r>
            <a:r>
              <a:rPr lang="en-US" sz="1200" b="1" dirty="0" smtClean="0">
                <a:latin typeface="Times New Roman" panose="02020603050405020304" pitchFamily="18" charset="0"/>
                <a:cs typeface="Times New Roman" panose="02020603050405020304" pitchFamily="18" charset="0"/>
              </a:rPr>
              <a:t> </a:t>
            </a:r>
            <a:r>
              <a:rPr lang="en-US" sz="1200" b="1" dirty="0" err="1" smtClean="0">
                <a:latin typeface="Times New Roman" panose="02020603050405020304" pitchFamily="18" charset="0"/>
                <a:cs typeface="Times New Roman" panose="02020603050405020304" pitchFamily="18" charset="0"/>
              </a:rPr>
              <a:t>Htun</a:t>
            </a:r>
            <a:endParaRPr lang="en-US" sz="1200" b="1" dirty="0" smtClean="0">
              <a:latin typeface="Times New Roman" panose="02020603050405020304" pitchFamily="18" charset="0"/>
              <a:cs typeface="Times New Roman" panose="02020603050405020304" pitchFamily="18" charset="0"/>
            </a:endParaRPr>
          </a:p>
          <a:p>
            <a:pPr algn="just"/>
            <a:r>
              <a:rPr lang="en-US" sz="1200" i="1" dirty="0" smtClean="0">
                <a:latin typeface="Times New Roman" panose="02020603050405020304" pitchFamily="18" charset="0"/>
                <a:cs typeface="Times New Roman" panose="02020603050405020304" pitchFamily="18" charset="0"/>
              </a:rPr>
              <a:t>Managing Director</a:t>
            </a:r>
            <a:endParaRPr lang="en-US" sz="12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695575" y="1600198"/>
            <a:ext cx="5995987"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n-US" sz="1200" dirty="0" smtClean="0">
                <a:latin typeface="Arial" panose="020B0604020202020204" pitchFamily="34" charset="0"/>
                <a:cs typeface="Arial" panose="020B0604020202020204" pitchFamily="34" charset="0"/>
              </a:rPr>
              <a:t>	U </a:t>
            </a:r>
            <a:r>
              <a:rPr lang="en-US" sz="1200" dirty="0" err="1">
                <a:latin typeface="Arial" panose="020B0604020202020204" pitchFamily="34" charset="0"/>
                <a:cs typeface="Arial" panose="020B0604020202020204" pitchFamily="34" charset="0"/>
              </a:rPr>
              <a:t>Hla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Kyaw</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Htun</a:t>
            </a:r>
            <a:r>
              <a:rPr lang="en-US" sz="1200" dirty="0">
                <a:latin typeface="Arial" panose="020B0604020202020204" pitchFamily="34" charset="0"/>
                <a:cs typeface="Arial" panose="020B0604020202020204" pitchFamily="34" charset="0"/>
              </a:rPr>
              <a:t> is the founder and Managing Director of K.Z.H Engineering &amp; Trading Co., Ltd, which has businesses in Generators, power &amp; energy and also construction. U </a:t>
            </a:r>
            <a:r>
              <a:rPr lang="en-US" sz="1200" dirty="0" err="1">
                <a:latin typeface="Arial" panose="020B0604020202020204" pitchFamily="34" charset="0"/>
                <a:cs typeface="Arial" panose="020B0604020202020204" pitchFamily="34" charset="0"/>
              </a:rPr>
              <a:t>Hla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Kyaw</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Htun</a:t>
            </a:r>
            <a:r>
              <a:rPr lang="en-US" sz="1200" dirty="0">
                <a:latin typeface="Arial" panose="020B0604020202020204" pitchFamily="34" charset="0"/>
                <a:cs typeface="Arial" panose="020B0604020202020204" pitchFamily="34" charset="0"/>
              </a:rPr>
              <a:t> established the K.Z.H Engineering &amp; Trading Co., Ltd in 2020</a:t>
            </a:r>
            <a:r>
              <a:rPr lang="en-US" sz="1200" dirty="0" smtClean="0">
                <a:latin typeface="Arial" panose="020B0604020202020204" pitchFamily="34" charset="0"/>
                <a:cs typeface="Arial" panose="020B0604020202020204" pitchFamily="34" charset="0"/>
              </a:rPr>
              <a:t>.</a:t>
            </a:r>
          </a:p>
          <a:p>
            <a:pPr algn="just"/>
            <a:endParaRPr lang="en-US" sz="1200" dirty="0">
              <a:latin typeface="Arial" panose="020B0604020202020204" pitchFamily="34" charset="0"/>
              <a:cs typeface="Arial" panose="020B0604020202020204" pitchFamily="34" charset="0"/>
            </a:endParaRPr>
          </a:p>
          <a:p>
            <a:pPr algn="just"/>
            <a:r>
              <a:rPr lang="en-US" sz="1200" dirty="0" smtClean="0">
                <a:latin typeface="Arial" panose="020B0604020202020204" pitchFamily="34" charset="0"/>
                <a:cs typeface="Arial" panose="020B0604020202020204" pitchFamily="34" charset="0"/>
              </a:rPr>
              <a:t>	Prior </a:t>
            </a:r>
            <a:r>
              <a:rPr lang="en-US" sz="1200" dirty="0">
                <a:latin typeface="Arial" panose="020B0604020202020204" pitchFamily="34" charset="0"/>
                <a:cs typeface="Arial" panose="020B0604020202020204" pitchFamily="34" charset="0"/>
              </a:rPr>
              <a:t>to K.Z.H, he was Business Development Manager of Aung </a:t>
            </a:r>
            <a:r>
              <a:rPr lang="en-US" sz="1200" dirty="0" err="1">
                <a:latin typeface="Arial" panose="020B0604020202020204" pitchFamily="34" charset="0"/>
                <a:cs typeface="Arial" panose="020B0604020202020204" pitchFamily="34" charset="0"/>
              </a:rPr>
              <a:t>Gyi</a:t>
            </a:r>
            <a:r>
              <a:rPr lang="en-US" sz="1200" dirty="0">
                <a:latin typeface="Arial" panose="020B0604020202020204" pitchFamily="34" charset="0"/>
                <a:cs typeface="Arial" panose="020B0604020202020204" pitchFamily="34" charset="0"/>
              </a:rPr>
              <a:t> Group of Companies, with responsible included Tender, sale and supply of Heavy Machinery, Generators, electrical and mechanical equipment to the Myanmar Government. Before that, U </a:t>
            </a:r>
            <a:r>
              <a:rPr lang="en-US" sz="1200" dirty="0" err="1">
                <a:latin typeface="Arial" panose="020B0604020202020204" pitchFamily="34" charset="0"/>
                <a:cs typeface="Arial" panose="020B0604020202020204" pitchFamily="34" charset="0"/>
              </a:rPr>
              <a:t>Hla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Kyaw</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Htun</a:t>
            </a:r>
            <a:r>
              <a:rPr lang="en-US" sz="1200" dirty="0">
                <a:latin typeface="Arial" panose="020B0604020202020204" pitchFamily="34" charset="0"/>
                <a:cs typeface="Arial" panose="020B0604020202020204" pitchFamily="34" charset="0"/>
              </a:rPr>
              <a:t> has worked in IGE Group of Companies as Senior Sales Engineer, with responsibilities includes supply chain, tendering &amp; private sales of electrical and mechanical equipment from 2013 to 2018</a:t>
            </a:r>
            <a:r>
              <a:rPr lang="en-US" sz="1200" dirty="0" smtClean="0">
                <a:latin typeface="Arial" panose="020B0604020202020204" pitchFamily="34" charset="0"/>
                <a:cs typeface="Arial" panose="020B0604020202020204" pitchFamily="34" charset="0"/>
              </a:rPr>
              <a:t>.</a:t>
            </a:r>
          </a:p>
          <a:p>
            <a:pPr algn="just"/>
            <a:endParaRPr lang="en-US" sz="1200" dirty="0">
              <a:latin typeface="Arial" panose="020B0604020202020204" pitchFamily="34" charset="0"/>
              <a:cs typeface="Arial" panose="020B0604020202020204" pitchFamily="34" charset="0"/>
            </a:endParaRPr>
          </a:p>
          <a:p>
            <a:pPr algn="just"/>
            <a:r>
              <a:rPr lang="en-US" sz="1200" dirty="0" smtClean="0">
                <a:latin typeface="Arial" panose="020B0604020202020204" pitchFamily="34" charset="0"/>
                <a:cs typeface="Arial" panose="020B0604020202020204" pitchFamily="34" charset="0"/>
              </a:rPr>
              <a:t>	U </a:t>
            </a:r>
            <a:r>
              <a:rPr lang="en-US" sz="1200" dirty="0" err="1">
                <a:latin typeface="Arial" panose="020B0604020202020204" pitchFamily="34" charset="0"/>
                <a:cs typeface="Arial" panose="020B0604020202020204" pitchFamily="34" charset="0"/>
              </a:rPr>
              <a:t>Hla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Kyaw</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Htun</a:t>
            </a:r>
            <a:r>
              <a:rPr lang="en-US" sz="1200" dirty="0">
                <a:latin typeface="Arial" panose="020B0604020202020204" pitchFamily="34" charset="0"/>
                <a:cs typeface="Arial" panose="020B0604020202020204" pitchFamily="34" charset="0"/>
              </a:rPr>
              <a:t> holds a Bachelor of Engineering (Mechanical) from Technological University, </a:t>
            </a:r>
            <a:r>
              <a:rPr lang="en-US" sz="1200" dirty="0" err="1">
                <a:latin typeface="Arial" panose="020B0604020202020204" pitchFamily="34" charset="0"/>
                <a:cs typeface="Arial" panose="020B0604020202020204" pitchFamily="34" charset="0"/>
              </a:rPr>
              <a:t>Yamethin</a:t>
            </a:r>
            <a:r>
              <a:rPr lang="en-US" sz="1200" dirty="0">
                <a:latin typeface="Arial" panose="020B0604020202020204" pitchFamily="34" charset="0"/>
                <a:cs typeface="Arial" panose="020B0604020202020204" pitchFamily="34" charset="0"/>
              </a:rPr>
              <a:t> in 2012. U </a:t>
            </a:r>
            <a:r>
              <a:rPr lang="en-US" sz="1200" dirty="0" err="1">
                <a:latin typeface="Arial" panose="020B0604020202020204" pitchFamily="34" charset="0"/>
                <a:cs typeface="Arial" panose="020B0604020202020204" pitchFamily="34" charset="0"/>
              </a:rPr>
              <a:t>Hla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Kyaw</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Htun</a:t>
            </a:r>
            <a:r>
              <a:rPr lang="en-US" sz="1200" dirty="0">
                <a:latin typeface="Arial" panose="020B0604020202020204" pitchFamily="34" charset="0"/>
                <a:cs typeface="Arial" panose="020B0604020202020204" pitchFamily="34" charset="0"/>
              </a:rPr>
              <a:t> is fluent in English.</a:t>
            </a:r>
          </a:p>
        </p:txBody>
      </p:sp>
      <p:sp>
        <p:nvSpPr>
          <p:cNvPr id="9" name="TextBox 8"/>
          <p:cNvSpPr txBox="1"/>
          <p:nvPr/>
        </p:nvSpPr>
        <p:spPr>
          <a:xfrm>
            <a:off x="2695575" y="794251"/>
            <a:ext cx="3781425"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OUR BOARD OF DIRECTORS</a:t>
            </a:r>
            <a:endParaRPr lang="en-US" sz="2000" b="1" dirty="0">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22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46432" y="1194361"/>
            <a:ext cx="6251135" cy="369332"/>
          </a:xfrm>
          <a:prstGeom prst="rect">
            <a:avLst/>
          </a:prstGeom>
        </p:spPr>
        <p:txBody>
          <a:bodyPr wrap="none">
            <a:spAutoFit/>
          </a:bodyPr>
          <a:lstStyle/>
          <a:p>
            <a:r>
              <a:rPr lang="en-US" b="1" dirty="0" smtClean="0"/>
              <a:t>Engineering </a:t>
            </a:r>
            <a:r>
              <a:rPr lang="en-US" b="1" dirty="0"/>
              <a:t>Teaching Aids &amp; Electrical &amp; Mechanical Hand Tools</a:t>
            </a:r>
          </a:p>
        </p:txBody>
      </p:sp>
      <p:pic>
        <p:nvPicPr>
          <p:cNvPr id="10242" name="Picture 2" descr="No phot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2127751"/>
            <a:ext cx="2507582" cy="18806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e Best Electrician Tools - Bob Vi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9300" y="2127751"/>
            <a:ext cx="2531207" cy="188068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Will My Tools Rust if I Store Them in My Garage? - Zerust Rust Prevention  Produ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450" y="2127750"/>
            <a:ext cx="2836444" cy="188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22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46432" y="1194361"/>
            <a:ext cx="6251135" cy="369332"/>
          </a:xfrm>
          <a:prstGeom prst="rect">
            <a:avLst/>
          </a:prstGeom>
        </p:spPr>
        <p:txBody>
          <a:bodyPr wrap="none">
            <a:spAutoFit/>
          </a:bodyPr>
          <a:lstStyle/>
          <a:p>
            <a:r>
              <a:rPr lang="en-US" b="1" dirty="0" smtClean="0"/>
              <a:t>Engineering </a:t>
            </a:r>
            <a:r>
              <a:rPr lang="en-US" b="1" dirty="0"/>
              <a:t>Teaching Aids &amp; Electrical &amp; Mechanical Hand Tools</a:t>
            </a:r>
          </a:p>
        </p:txBody>
      </p:sp>
      <p:pic>
        <p:nvPicPr>
          <p:cNvPr id="18434" name="Picture 2" descr="Calipers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731" y="1663632"/>
            <a:ext cx="2628270" cy="1971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174495" y="1914985"/>
            <a:ext cx="1618836" cy="1313529"/>
          </a:xfrm>
          <a:prstGeom prst="rect">
            <a:avLst/>
          </a:prstGeom>
        </p:spPr>
      </p:pic>
      <p:pic>
        <p:nvPicPr>
          <p:cNvPr id="5" name="Picture 4"/>
          <p:cNvPicPr>
            <a:picLocks noChangeAspect="1"/>
          </p:cNvPicPr>
          <p:nvPr/>
        </p:nvPicPr>
        <p:blipFill>
          <a:blip r:embed="rId4"/>
          <a:stretch>
            <a:fillRect/>
          </a:stretch>
        </p:blipFill>
        <p:spPr>
          <a:xfrm>
            <a:off x="4552776" y="3315450"/>
            <a:ext cx="1072508" cy="1551713"/>
          </a:xfrm>
          <a:prstGeom prst="rect">
            <a:avLst/>
          </a:prstGeom>
        </p:spPr>
      </p:pic>
      <p:pic>
        <p:nvPicPr>
          <p:cNvPr id="6" name="Picture 5"/>
          <p:cNvPicPr>
            <a:picLocks noChangeAspect="1"/>
          </p:cNvPicPr>
          <p:nvPr/>
        </p:nvPicPr>
        <p:blipFill>
          <a:blip r:embed="rId5"/>
          <a:stretch>
            <a:fillRect/>
          </a:stretch>
        </p:blipFill>
        <p:spPr>
          <a:xfrm>
            <a:off x="1754218" y="3315450"/>
            <a:ext cx="2320694" cy="1627950"/>
          </a:xfrm>
          <a:prstGeom prst="rect">
            <a:avLst/>
          </a:prstGeom>
        </p:spPr>
      </p:pic>
      <p:pic>
        <p:nvPicPr>
          <p:cNvPr id="7" name="Picture 6"/>
          <p:cNvPicPr>
            <a:picLocks noChangeAspect="1"/>
          </p:cNvPicPr>
          <p:nvPr/>
        </p:nvPicPr>
        <p:blipFill>
          <a:blip r:embed="rId6"/>
          <a:stretch>
            <a:fillRect/>
          </a:stretch>
        </p:blipFill>
        <p:spPr>
          <a:xfrm>
            <a:off x="6066495" y="2145149"/>
            <a:ext cx="2782957" cy="2166730"/>
          </a:xfrm>
          <a:prstGeom prst="rect">
            <a:avLst/>
          </a:prstGeom>
        </p:spPr>
      </p:pic>
    </p:spTree>
    <p:extLst>
      <p:ext uri="{BB962C8B-B14F-4D97-AF65-F5344CB8AC3E}">
        <p14:creationId xmlns:p14="http://schemas.microsoft.com/office/powerpoint/2010/main" val="2798296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SERVICES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46432" y="1194361"/>
            <a:ext cx="6251135" cy="369332"/>
          </a:xfrm>
          <a:prstGeom prst="rect">
            <a:avLst/>
          </a:prstGeom>
        </p:spPr>
        <p:txBody>
          <a:bodyPr wrap="none">
            <a:spAutoFit/>
          </a:bodyPr>
          <a:lstStyle/>
          <a:p>
            <a:r>
              <a:rPr lang="en-US" b="1" dirty="0" smtClean="0"/>
              <a:t>Engineering </a:t>
            </a:r>
            <a:r>
              <a:rPr lang="en-US" b="1" dirty="0"/>
              <a:t>Teaching Aids &amp; Electrical &amp; Mechanical Hand Tools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294" y="1400175"/>
            <a:ext cx="2684706" cy="349011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27" y="1594471"/>
            <a:ext cx="3109556" cy="192900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749" y="1289259"/>
            <a:ext cx="2869389" cy="227352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6432" y="3020533"/>
            <a:ext cx="2801718" cy="2016190"/>
          </a:xfrm>
          <a:prstGeom prst="rect">
            <a:avLst/>
          </a:prstGeom>
        </p:spPr>
      </p:pic>
    </p:spTree>
    <p:extLst>
      <p:ext uri="{BB962C8B-B14F-4D97-AF65-F5344CB8AC3E}">
        <p14:creationId xmlns:p14="http://schemas.microsoft.com/office/powerpoint/2010/main" val="14341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ACTIVITIES</a:t>
            </a:r>
            <a:endParaRPr lang="en-US" sz="2000" b="1" dirty="0">
              <a:ln/>
              <a:solidFill>
                <a:srgbClr val="7030A0"/>
              </a:solidFill>
              <a:latin typeface="Times New Roman" panose="02020603050405020304" pitchFamily="18" charset="0"/>
              <a:cs typeface="Times New Roman" panose="02020603050405020304" pitchFamily="18" charset="0"/>
            </a:endParaRPr>
          </a:p>
        </p:txBody>
      </p:sp>
      <p:pic>
        <p:nvPicPr>
          <p:cNvPr id="17410" name="Picture 2" descr="https://www.kzhengineeringgroup.com/wp-content/uploads/2025/06/%E1%80%9E%E1%80%B6%E1%80%83%E1%80%AC%E1%80%86%E1%80%B1%E1%80%B8%E1%80%9B%E1%80%AF%E1%80%B6-%E1%80%A1%E1%80%9C%E1%80%BE%E1%80%B0-571x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6" y="1276005"/>
            <a:ext cx="2644774" cy="352482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kzhengineeringgroup.com/wp-content/uploads/2025/06/viber_image_2025-06-14_12-53-09-9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948" y="1276005"/>
            <a:ext cx="2488654" cy="3524822"/>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www.kzhengineeringgroup.com/wp-content/uploads/2025/06/viber_image_2025-06-14_12-56-05-7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4208" y="1276005"/>
            <a:ext cx="2471782" cy="352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437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ACTIVITIES</a:t>
            </a:r>
            <a:endParaRPr lang="en-US" sz="2000" b="1" dirty="0">
              <a:ln/>
              <a:solidFill>
                <a:srgbClr val="7030A0"/>
              </a:solidFill>
              <a:latin typeface="Times New Roman" panose="02020603050405020304" pitchFamily="18" charset="0"/>
              <a:cs typeface="Times New Roman" panose="02020603050405020304" pitchFamily="18" charset="0"/>
            </a:endParaRPr>
          </a:p>
        </p:txBody>
      </p:sp>
      <p:pic>
        <p:nvPicPr>
          <p:cNvPr id="17412" name="Picture 4" descr="https://www.kzhengineeringgroup.com/wp-content/uploads/2025/06/viber_image_2025-06-14_12-53-1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0192" y="1363091"/>
            <a:ext cx="2643616" cy="3524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www.kzhengineeringgroup.com/wp-content/uploads/2025/06/Pyinmana-%E1%80%84%E1%80%9C%E1%80%BB%E1%80%BE%E1%80%84%E1%80%BA%E1%80%A1%E1%80%9C%E1%80%BE%E1%80%A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0" y="1363090"/>
            <a:ext cx="2643617" cy="352482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kzhengineeringgroup.com/wp-content/uploads/2025/06/KZH-%E1%80%95%E1%80%BB%E1%80%A5%E2%97%8C%E1%80%BA%E1%80%B8%E1%80%99%E1%80%94%E1%80%AC%E1%80%B8%E1%80%9B%E1%80%AF%E1%80%B6%E1%80%B8%E1%80%9B%E1%80%BE%E1%80%B1%E1%80%9E%E1%80%B1%E1%80%AC%E1%80%80%E1%80%BA%E1%80%9E%E1%80%AF%E1%80%B6%E1%80%B8%E1%80%9B%E1%80%B1%E1%80%A1%E1%80%9C%E1%80%BE%E1%80%B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448" b="18376"/>
          <a:stretch/>
        </p:blipFill>
        <p:spPr bwMode="auto">
          <a:xfrm>
            <a:off x="469582" y="1363089"/>
            <a:ext cx="2673668" cy="352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85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ACTIVITIES</a:t>
            </a:r>
            <a:endParaRPr lang="en-US" sz="2000" b="1" dirty="0">
              <a:ln/>
              <a:solidFill>
                <a:srgbClr val="7030A0"/>
              </a:solidFill>
              <a:latin typeface="Times New Roman" panose="02020603050405020304" pitchFamily="18" charset="0"/>
              <a:cs typeface="Times New Roman" panose="02020603050405020304" pitchFamily="18" charset="0"/>
            </a:endParaRPr>
          </a:p>
        </p:txBody>
      </p:sp>
      <p:pic>
        <p:nvPicPr>
          <p:cNvPr id="21506" name="Picture 2" descr="https://www.kzhengineeringgroup.com/wp-content/uploads/2025/05/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1375300"/>
            <a:ext cx="2676119" cy="35777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www.kzhengineeringgroup.com/wp-content/uploads/2025/05/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799" y="1375300"/>
            <a:ext cx="2490909" cy="16854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kzhengineeringgroup.com/wp-content/uploads/2025/05/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799" y="3175000"/>
            <a:ext cx="2490909" cy="177799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www.kzhengineeringgroup.com/wp-content/uploads/2025/05/0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213" y="1332310"/>
            <a:ext cx="2708275" cy="362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5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COMPANY ACTIVITIES</a:t>
            </a:r>
            <a:endParaRPr lang="en-US" sz="2000" b="1" dirty="0">
              <a:ln/>
              <a:solidFill>
                <a:srgbClr val="7030A0"/>
              </a:solidFill>
              <a:latin typeface="Times New Roman" panose="02020603050405020304" pitchFamily="18" charset="0"/>
              <a:cs typeface="Times New Roman" panose="02020603050405020304" pitchFamily="18" charset="0"/>
            </a:endParaRPr>
          </a:p>
        </p:txBody>
      </p:sp>
      <p:pic>
        <p:nvPicPr>
          <p:cNvPr id="22530" name="Picture 2" descr="https://www.kzhengineeringgroup.com/wp-content/uploads/2025/05/2025_05_09_15_09_IMG_9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1543844"/>
            <a:ext cx="4416425" cy="331231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www.kzhengineeringgroup.com/wp-content/uploads/2025/05/8.jpg"/>
          <p:cNvPicPr>
            <a:picLocks noChangeAspect="1" noChangeArrowheads="1"/>
          </p:cNvPicPr>
          <p:nvPr/>
        </p:nvPicPr>
        <p:blipFill rotWithShape="1">
          <a:blip r:embed="rId3">
            <a:extLst>
              <a:ext uri="{28A0092B-C50C-407E-A947-70E740481C1C}">
                <a14:useLocalDpi xmlns:a14="http://schemas.microsoft.com/office/drawing/2010/main" val="0"/>
              </a:ext>
            </a:extLst>
          </a:blip>
          <a:srcRect l="16222" t="28087" r="17211"/>
          <a:stretch/>
        </p:blipFill>
        <p:spPr bwMode="auto">
          <a:xfrm>
            <a:off x="4743451" y="1545098"/>
            <a:ext cx="2298699" cy="3311066"/>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www.kzhengineeringgroup.com/wp-content/uploads/2025/05/15.jpg"/>
          <p:cNvPicPr>
            <a:picLocks noChangeAspect="1" noChangeArrowheads="1"/>
          </p:cNvPicPr>
          <p:nvPr/>
        </p:nvPicPr>
        <p:blipFill rotWithShape="1">
          <a:blip r:embed="rId4">
            <a:extLst>
              <a:ext uri="{28A0092B-C50C-407E-A947-70E740481C1C}">
                <a14:useLocalDpi xmlns:a14="http://schemas.microsoft.com/office/drawing/2010/main" val="0"/>
              </a:ext>
            </a:extLst>
          </a:blip>
          <a:srcRect l="32586" r="27069"/>
          <a:stretch/>
        </p:blipFill>
        <p:spPr bwMode="auto">
          <a:xfrm>
            <a:off x="7188201" y="1543843"/>
            <a:ext cx="1781799" cy="331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065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374" y="794251"/>
            <a:ext cx="542925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CONTACT US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0525" y="1695257"/>
            <a:ext cx="8439150" cy="317009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50000"/>
              </a:lnSpc>
            </a:pPr>
            <a:r>
              <a:rPr lang="en-US" sz="1400" b="1" dirty="0">
                <a:latin typeface="Arial" panose="020B0604020202020204" pitchFamily="34" charset="0"/>
                <a:cs typeface="Arial" panose="020B0604020202020204" pitchFamily="34" charset="0"/>
              </a:rPr>
              <a:t>Nay </a:t>
            </a:r>
            <a:r>
              <a:rPr lang="en-US" sz="1400" b="1" dirty="0" err="1">
                <a:latin typeface="Arial" panose="020B0604020202020204" pitchFamily="34" charset="0"/>
                <a:cs typeface="Arial" panose="020B0604020202020204" pitchFamily="34" charset="0"/>
              </a:rPr>
              <a:t>Pyi</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Taw	-</a:t>
            </a:r>
            <a:r>
              <a:rPr lang="en-US" sz="1400" dirty="0" smtClean="0">
                <a:latin typeface="Arial" panose="020B0604020202020204" pitchFamily="34" charset="0"/>
                <a:cs typeface="Arial" panose="020B0604020202020204" pitchFamily="34" charset="0"/>
              </a:rPr>
              <a:t>	No-7/70 </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Pannkin</a:t>
            </a:r>
            <a:r>
              <a:rPr lang="en-US" sz="1400" dirty="0">
                <a:latin typeface="Arial" panose="020B0604020202020204" pitchFamily="34" charset="0"/>
                <a:cs typeface="Arial" panose="020B0604020202020204" pitchFamily="34" charset="0"/>
              </a:rPr>
              <a:t> Main </a:t>
            </a:r>
            <a:r>
              <a:rPr lang="en-US" sz="1400" dirty="0" err="1">
                <a:latin typeface="Arial" panose="020B0604020202020204" pitchFamily="34" charset="0"/>
                <a:cs typeface="Arial" panose="020B0604020202020204" pitchFamily="34" charset="0"/>
              </a:rPr>
              <a:t>St,Pannkin</a:t>
            </a:r>
            <a:r>
              <a:rPr lang="en-US" sz="1400" dirty="0">
                <a:latin typeface="Arial" panose="020B0604020202020204" pitchFamily="34" charset="0"/>
                <a:cs typeface="Arial" panose="020B0604020202020204" pitchFamily="34" charset="0"/>
              </a:rPr>
              <a:t> (2) </a:t>
            </a:r>
            <a:r>
              <a:rPr lang="en-US" sz="1400" dirty="0" err="1">
                <a:latin typeface="Arial" panose="020B0604020202020204" pitchFamily="34" charset="0"/>
                <a:cs typeface="Arial" panose="020B0604020202020204" pitchFamily="34" charset="0"/>
              </a:rPr>
              <a:t>Qtr</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Pyinmana</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Tsp,Naypyitaw</a:t>
            </a:r>
            <a:r>
              <a:rPr lang="en-US" sz="1400" dirty="0" smtClean="0">
                <a:latin typeface="Arial" panose="020B0604020202020204" pitchFamily="34" charset="0"/>
                <a:cs typeface="Arial" panose="020B0604020202020204" pitchFamily="34" charset="0"/>
              </a:rPr>
              <a:t>, Myanmar</a:t>
            </a:r>
          </a:p>
          <a:p>
            <a:pPr>
              <a:lnSpc>
                <a:spcPct val="150000"/>
              </a:lnSpc>
            </a:pPr>
            <a:r>
              <a:rPr lang="en-US" sz="1400" b="1" dirty="0" smtClean="0">
                <a:latin typeface="Arial" panose="020B0604020202020204" pitchFamily="34" charset="0"/>
                <a:cs typeface="Arial" panose="020B0604020202020204" pitchFamily="34" charset="0"/>
              </a:rPr>
              <a:t>Yangon		-</a:t>
            </a:r>
            <a:r>
              <a:rPr lang="en-US" sz="1400" dirty="0" smtClean="0">
                <a:latin typeface="Arial" panose="020B0604020202020204" pitchFamily="34" charset="0"/>
                <a:cs typeface="Arial" panose="020B0604020202020204" pitchFamily="34" charset="0"/>
              </a:rPr>
              <a:t>	No-190-191</a:t>
            </a:r>
            <a:r>
              <a:rPr lang="en-US" sz="1400" dirty="0">
                <a:latin typeface="Arial" panose="020B0604020202020204" pitchFamily="34" charset="0"/>
                <a:cs typeface="Arial" panose="020B0604020202020204" pitchFamily="34" charset="0"/>
              </a:rPr>
              <a:t>, VIP Ward, </a:t>
            </a:r>
            <a:r>
              <a:rPr lang="en-US" sz="1400" dirty="0" err="1">
                <a:latin typeface="Arial" panose="020B0604020202020204" pitchFamily="34" charset="0"/>
                <a:cs typeface="Arial" panose="020B0604020202020204" pitchFamily="34" charset="0"/>
              </a:rPr>
              <a:t>Pyi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Daung</a:t>
            </a:r>
            <a:r>
              <a:rPr lang="en-US" sz="1400" dirty="0">
                <a:latin typeface="Arial" panose="020B0604020202020204" pitchFamily="34" charset="0"/>
                <a:cs typeface="Arial" panose="020B0604020202020204" pitchFamily="34" charset="0"/>
              </a:rPr>
              <a:t> Su St, </a:t>
            </a:r>
            <a:r>
              <a:rPr lang="en-US" sz="1400" dirty="0" err="1">
                <a:latin typeface="Arial" panose="020B0604020202020204" pitchFamily="34" charset="0"/>
                <a:cs typeface="Arial" panose="020B0604020202020204" pitchFamily="34" charset="0"/>
              </a:rPr>
              <a:t>Shwe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Pyi</a:t>
            </a:r>
            <a:r>
              <a:rPr lang="en-US" sz="1400" dirty="0">
                <a:latin typeface="Arial" panose="020B0604020202020204" pitchFamily="34" charset="0"/>
                <a:cs typeface="Arial" panose="020B0604020202020204" pitchFamily="34" charset="0"/>
              </a:rPr>
              <a:t> Thar, </a:t>
            </a:r>
            <a:r>
              <a:rPr lang="en-US" sz="1400" dirty="0" smtClean="0">
                <a:latin typeface="Arial" panose="020B0604020202020204" pitchFamily="34" charset="0"/>
                <a:cs typeface="Arial" panose="020B0604020202020204" pitchFamily="34" charset="0"/>
              </a:rPr>
              <a:t>Yangon.</a:t>
            </a:r>
          </a:p>
          <a:p>
            <a:pPr>
              <a:lnSpc>
                <a:spcPct val="150000"/>
              </a:lnSpc>
            </a:pPr>
            <a:r>
              <a:rPr lang="en-US" sz="1400" b="1" dirty="0" smtClean="0">
                <a:latin typeface="Arial" panose="020B0604020202020204" pitchFamily="34" charset="0"/>
                <a:cs typeface="Arial" panose="020B0604020202020204" pitchFamily="34" charset="0"/>
              </a:rPr>
              <a:t>Mandalay		-</a:t>
            </a:r>
            <a:r>
              <a:rPr lang="en-US" sz="1400" dirty="0" smtClean="0">
                <a:latin typeface="Arial" panose="020B0604020202020204" pitchFamily="34" charset="0"/>
                <a:cs typeface="Arial" panose="020B0604020202020204" pitchFamily="34" charset="0"/>
              </a:rPr>
              <a:t>	Between </a:t>
            </a:r>
            <a:r>
              <a:rPr lang="en-US" sz="1400" dirty="0">
                <a:latin typeface="Arial" panose="020B0604020202020204" pitchFamily="34" charset="0"/>
                <a:cs typeface="Arial" panose="020B0604020202020204" pitchFamily="34" charset="0"/>
              </a:rPr>
              <a:t>116-117 St, 64 St, </a:t>
            </a:r>
            <a:r>
              <a:rPr lang="en-US" sz="1400" dirty="0" err="1">
                <a:latin typeface="Arial" panose="020B0604020202020204" pitchFamily="34" charset="0"/>
                <a:cs typeface="Arial" panose="020B0604020202020204" pitchFamily="34" charset="0"/>
              </a:rPr>
              <a:t>Pyi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Gyi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Tagon</a:t>
            </a:r>
            <a:r>
              <a:rPr lang="en-US" sz="1400" dirty="0">
                <a:latin typeface="Arial" panose="020B0604020202020204" pitchFamily="34" charset="0"/>
                <a:cs typeface="Arial" panose="020B0604020202020204" pitchFamily="34" charset="0"/>
              </a:rPr>
              <a:t> Tsp, Mandalay, </a:t>
            </a:r>
            <a:r>
              <a:rPr lang="en-US" sz="1400" dirty="0" smtClean="0">
                <a:latin typeface="Arial" panose="020B0604020202020204" pitchFamily="34" charset="0"/>
                <a:cs typeface="Arial" panose="020B0604020202020204" pitchFamily="34" charset="0"/>
              </a:rPr>
              <a:t>Myanmar.</a:t>
            </a:r>
          </a:p>
          <a:p>
            <a:pPr>
              <a:lnSpc>
                <a:spcPct val="150000"/>
              </a:lnSpc>
            </a:pPr>
            <a:endParaRPr lang="en-US" sz="1400" dirty="0" smtClean="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Sales Hot </a:t>
            </a:r>
            <a:r>
              <a:rPr lang="en-US" sz="1400" b="1" dirty="0" smtClean="0">
                <a:latin typeface="Arial" panose="020B0604020202020204" pitchFamily="34" charset="0"/>
                <a:cs typeface="Arial" panose="020B0604020202020204" pitchFamily="34" charset="0"/>
              </a:rPr>
              <a:t>Line		-	</a:t>
            </a:r>
            <a:r>
              <a:rPr lang="en-US" sz="1400" dirty="0" smtClean="0">
                <a:latin typeface="Arial" panose="020B0604020202020204" pitchFamily="34" charset="0"/>
                <a:cs typeface="Arial" panose="020B0604020202020204" pitchFamily="34" charset="0"/>
              </a:rPr>
              <a:t>09-422250334, 09-422250335, 09-422250336</a:t>
            </a:r>
            <a:endParaRPr lang="en-US" sz="1400"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 Services Hot </a:t>
            </a:r>
            <a:r>
              <a:rPr lang="en-US" sz="1400" b="1" dirty="0" smtClean="0">
                <a:latin typeface="Arial" panose="020B0604020202020204" pitchFamily="34" charset="0"/>
                <a:cs typeface="Arial" panose="020B0604020202020204" pitchFamily="34" charset="0"/>
              </a:rPr>
              <a:t>Line	-	</a:t>
            </a:r>
            <a:r>
              <a:rPr lang="en-US" sz="1400" dirty="0" smtClean="0">
                <a:latin typeface="Arial" panose="020B0604020202020204" pitchFamily="34" charset="0"/>
                <a:cs typeface="Arial" panose="020B0604020202020204" pitchFamily="34" charset="0"/>
              </a:rPr>
              <a:t>09-788589111</a:t>
            </a:r>
            <a:r>
              <a:rPr lang="en-US" sz="1400" dirty="0">
                <a:latin typeface="Arial" panose="020B0604020202020204" pitchFamily="34" charset="0"/>
                <a:cs typeface="Arial" panose="020B0604020202020204" pitchFamily="34" charset="0"/>
              </a:rPr>
              <a:t>, 09-788589222, 09-788589333, </a:t>
            </a:r>
            <a:r>
              <a:rPr lang="en-US" sz="1400" dirty="0" smtClean="0">
                <a:latin typeface="Arial" panose="020B0604020202020204" pitchFamily="34" charset="0"/>
                <a:cs typeface="Arial" panose="020B0604020202020204" pitchFamily="34" charset="0"/>
              </a:rPr>
              <a:t>09-788589444,</a:t>
            </a:r>
          </a:p>
          <a:p>
            <a:pPr>
              <a:lnSpc>
                <a:spcPct val="150000"/>
              </a:lnSpc>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09-788589555,09-788589666</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09-78858977</a:t>
            </a:r>
          </a:p>
          <a:p>
            <a:pPr>
              <a:lnSpc>
                <a:spcPct val="150000"/>
              </a:lnSpc>
            </a:pPr>
            <a:endParaRPr lang="en-US" sz="1400" dirty="0">
              <a:latin typeface="Arial" panose="020B0604020202020204" pitchFamily="34" charset="0"/>
              <a:cs typeface="Arial" panose="020B0604020202020204" pitchFamily="34" charset="0"/>
            </a:endParaRPr>
          </a:p>
          <a:p>
            <a:pPr algn="ctr"/>
            <a:r>
              <a:rPr lang="en-US" sz="1600" dirty="0" smtClean="0">
                <a:latin typeface="Times New Roman" panose="02020603050405020304" pitchFamily="18" charset="0"/>
                <a:cs typeface="Times New Roman" panose="02020603050405020304" pitchFamily="18" charset="0"/>
              </a:rPr>
              <a:t>E-mail : k.z.hengineering1992@gmail.com</a:t>
            </a:r>
          </a:p>
          <a:p>
            <a:pPr algn="ctr"/>
            <a:r>
              <a:rPr lang="en-US" sz="1600" dirty="0" smtClean="0">
                <a:latin typeface="Times New Roman" panose="02020603050405020304" pitchFamily="18" charset="0"/>
                <a:cs typeface="Times New Roman" panose="02020603050405020304" pitchFamily="18" charset="0"/>
              </a:rPr>
              <a:t>https://www,kzhengineeringgroup.com</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30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535" y="3278759"/>
            <a:ext cx="1387475"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U </a:t>
            </a:r>
            <a:r>
              <a:rPr lang="en-US" sz="1200" b="1" dirty="0" err="1">
                <a:latin typeface="Times New Roman" panose="02020603050405020304" pitchFamily="18" charset="0"/>
                <a:cs typeface="Times New Roman" panose="02020603050405020304" pitchFamily="18" charset="0"/>
              </a:rPr>
              <a:t>Tun</a:t>
            </a:r>
            <a:r>
              <a:rPr lang="en-US" sz="1200" b="1" dirty="0">
                <a:latin typeface="Times New Roman" panose="02020603050405020304" pitchFamily="18" charset="0"/>
                <a:cs typeface="Times New Roman" panose="02020603050405020304" pitchFamily="18" charset="0"/>
              </a:rPr>
              <a:t> Win </a:t>
            </a:r>
            <a:r>
              <a:rPr lang="en-US" sz="1200" b="1" dirty="0" err="1">
                <a:latin typeface="Times New Roman" panose="02020603050405020304" pitchFamily="18" charset="0"/>
                <a:cs typeface="Times New Roman" panose="02020603050405020304" pitchFamily="18" charset="0"/>
              </a:rPr>
              <a:t>Soe</a:t>
            </a:r>
            <a:endParaRPr lang="en-US" sz="1200" b="1" dirty="0">
              <a:latin typeface="Times New Roman" panose="02020603050405020304" pitchFamily="18" charset="0"/>
              <a:cs typeface="Times New Roman" panose="02020603050405020304" pitchFamily="18" charset="0"/>
            </a:endParaRPr>
          </a:p>
          <a:p>
            <a:pPr algn="ctr"/>
            <a:r>
              <a:rPr lang="en-US" sz="1200" i="1" dirty="0">
                <a:latin typeface="Times New Roman" panose="02020603050405020304" pitchFamily="18" charset="0"/>
                <a:cs typeface="Times New Roman" panose="02020603050405020304" pitchFamily="18" charset="0"/>
              </a:rPr>
              <a:t>Board of Director</a:t>
            </a:r>
          </a:p>
        </p:txBody>
      </p:sp>
      <p:sp>
        <p:nvSpPr>
          <p:cNvPr id="8" name="TextBox 7"/>
          <p:cNvSpPr txBox="1"/>
          <p:nvPr/>
        </p:nvSpPr>
        <p:spPr>
          <a:xfrm>
            <a:off x="2695575" y="1600198"/>
            <a:ext cx="5995987" cy="230832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n-US" sz="1200" dirty="0" smtClean="0">
                <a:latin typeface="Arial" panose="020B0604020202020204" pitchFamily="34" charset="0"/>
                <a:cs typeface="Arial" panose="020B0604020202020204" pitchFamily="34" charset="0"/>
              </a:rPr>
              <a:t>	U </a:t>
            </a:r>
            <a:r>
              <a:rPr lang="en-US" sz="1200" dirty="0" err="1">
                <a:latin typeface="Arial" panose="020B0604020202020204" pitchFamily="34" charset="0"/>
                <a:cs typeface="Arial" panose="020B0604020202020204" pitchFamily="34" charset="0"/>
              </a:rPr>
              <a:t>TunWin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Soeis</a:t>
            </a:r>
            <a:r>
              <a:rPr lang="en-US" sz="1200" dirty="0">
                <a:latin typeface="Arial" panose="020B0604020202020204" pitchFamily="34" charset="0"/>
                <a:cs typeface="Arial" panose="020B0604020202020204" pitchFamily="34" charset="0"/>
              </a:rPr>
              <a:t> appointed as a Board of Director. He has over 10 years of Sales &amp; Marketing and also Management experience. </a:t>
            </a:r>
            <a:endParaRPr lang="en-US" sz="1200" dirty="0" smtClean="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200" dirty="0" smtClean="0">
                <a:latin typeface="Arial" panose="020B0604020202020204" pitchFamily="34" charset="0"/>
                <a:cs typeface="Arial" panose="020B0604020202020204" pitchFamily="34" charset="0"/>
              </a:rPr>
              <a:t>	Prior </a:t>
            </a:r>
            <a:r>
              <a:rPr lang="en-US" sz="1200" dirty="0">
                <a:latin typeface="Arial" panose="020B0604020202020204" pitchFamily="34" charset="0"/>
                <a:cs typeface="Arial" panose="020B0604020202020204" pitchFamily="34" charset="0"/>
              </a:rPr>
              <a:t>to joining K.Z.H, U </a:t>
            </a:r>
            <a:r>
              <a:rPr lang="en-US" sz="1200" dirty="0" err="1">
                <a:latin typeface="Arial" panose="020B0604020202020204" pitchFamily="34" charset="0"/>
                <a:cs typeface="Arial" panose="020B0604020202020204" pitchFamily="34" charset="0"/>
              </a:rPr>
              <a:t>TunWin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Soeserved</a:t>
            </a:r>
            <a:r>
              <a:rPr lang="en-US" sz="1200" dirty="0">
                <a:latin typeface="Arial" panose="020B0604020202020204" pitchFamily="34" charset="0"/>
                <a:cs typeface="Arial" panose="020B0604020202020204" pitchFamily="34" charset="0"/>
              </a:rPr>
              <a:t> as a Sales Manager of procurement unit for electrical materials at Asia Power Quality Co.,</a:t>
            </a:r>
            <a:r>
              <a:rPr lang="en-US" sz="1200" dirty="0" err="1">
                <a:latin typeface="Arial" panose="020B0604020202020204" pitchFamily="34" charset="0"/>
                <a:cs typeface="Arial" panose="020B0604020202020204" pitchFamily="34" charset="0"/>
              </a:rPr>
              <a:t>Ltdfrom</a:t>
            </a:r>
            <a:r>
              <a:rPr lang="en-US" sz="1200" dirty="0">
                <a:latin typeface="Arial" panose="020B0604020202020204" pitchFamily="34" charset="0"/>
                <a:cs typeface="Arial" panose="020B0604020202020204" pitchFamily="34" charset="0"/>
              </a:rPr>
              <a:t> 2018 to 2020. In that role, he sales &amp; marketing team in awarded government projects for electrical transmission and distribution in high, medium and low voltage levels. He formerly served as Sales Engineer of Smart Electrical Trading Co.,</a:t>
            </a:r>
            <a:r>
              <a:rPr lang="en-US" sz="1200" dirty="0" err="1">
                <a:latin typeface="Arial" panose="020B0604020202020204" pitchFamily="34" charset="0"/>
                <a:cs typeface="Arial" panose="020B0604020202020204" pitchFamily="34" charset="0"/>
              </a:rPr>
              <a:t>Ltdfrom</a:t>
            </a:r>
            <a:r>
              <a:rPr lang="en-US" sz="1200" dirty="0">
                <a:latin typeface="Arial" panose="020B0604020202020204" pitchFamily="34" charset="0"/>
                <a:cs typeface="Arial" panose="020B0604020202020204" pitchFamily="34" charset="0"/>
              </a:rPr>
              <a:t> 2010 to 2018, which is in trading business in power and energy sector. </a:t>
            </a:r>
            <a:endParaRPr lang="en-US" sz="1200" dirty="0" smtClean="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200" dirty="0" smtClean="0">
                <a:latin typeface="Arial" panose="020B0604020202020204" pitchFamily="34" charset="0"/>
                <a:cs typeface="Arial" panose="020B0604020202020204" pitchFamily="34" charset="0"/>
              </a:rPr>
              <a:t>	U </a:t>
            </a:r>
            <a:r>
              <a:rPr lang="en-US" sz="1200" dirty="0" err="1">
                <a:latin typeface="Arial" panose="020B0604020202020204" pitchFamily="34" charset="0"/>
                <a:cs typeface="Arial" panose="020B0604020202020204" pitchFamily="34" charset="0"/>
              </a:rPr>
              <a:t>TunWin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Soeholds</a:t>
            </a:r>
            <a:r>
              <a:rPr lang="en-US" sz="1200" dirty="0">
                <a:latin typeface="Arial" panose="020B0604020202020204" pitchFamily="34" charset="0"/>
                <a:cs typeface="Arial" panose="020B0604020202020204" pitchFamily="34" charset="0"/>
              </a:rPr>
              <a:t> Diploma in Mechatronic from Technological University, </a:t>
            </a:r>
            <a:r>
              <a:rPr lang="en-US" sz="1200" dirty="0" err="1">
                <a:latin typeface="Arial" panose="020B0604020202020204" pitchFamily="34" charset="0"/>
                <a:cs typeface="Arial" panose="020B0604020202020204" pitchFamily="34" charset="0"/>
              </a:rPr>
              <a:t>Magwayin</a:t>
            </a:r>
            <a:r>
              <a:rPr lang="en-US" sz="1200" dirty="0">
                <a:latin typeface="Arial" panose="020B0604020202020204" pitchFamily="34" charset="0"/>
                <a:cs typeface="Arial" panose="020B0604020202020204" pitchFamily="34" charset="0"/>
              </a:rPr>
              <a:t> 2009 .</a:t>
            </a:r>
          </a:p>
        </p:txBody>
      </p:sp>
      <p:graphicFrame>
        <p:nvGraphicFramePr>
          <p:cNvPr id="6" name="Object 5"/>
          <p:cNvGraphicFramePr>
            <a:graphicFrameLocks noChangeAspect="1"/>
          </p:cNvGraphicFramePr>
          <p:nvPr>
            <p:extLst>
              <p:ext uri="{D42A27DB-BD31-4B8C-83A1-F6EECF244321}">
                <p14:modId xmlns:p14="http://schemas.microsoft.com/office/powerpoint/2010/main" val="4019711431"/>
              </p:ext>
            </p:extLst>
          </p:nvPr>
        </p:nvGraphicFramePr>
        <p:xfrm>
          <a:off x="720534" y="1600198"/>
          <a:ext cx="1387476" cy="1654175"/>
        </p:xfrm>
        <a:graphic>
          <a:graphicData uri="http://schemas.openxmlformats.org/presentationml/2006/ole">
            <mc:AlternateContent xmlns:mc="http://schemas.openxmlformats.org/markup-compatibility/2006">
              <mc:Choice xmlns:v="urn:schemas-microsoft-com:vml" Requires="v">
                <p:oleObj spid="_x0000_s5160" name="Image" r:id="rId3" imgW="1420200" imgH="1728000" progId="Photoshop.Image.21">
                  <p:embed/>
                </p:oleObj>
              </mc:Choice>
              <mc:Fallback>
                <p:oleObj name="Image" r:id="rId3" imgW="1420200" imgH="1728000" progId="Photoshop.Image.21">
                  <p:embed/>
                  <p:pic>
                    <p:nvPicPr>
                      <p:cNvPr id="2" name="Object 1"/>
                      <p:cNvPicPr/>
                      <p:nvPr/>
                    </p:nvPicPr>
                    <p:blipFill>
                      <a:blip r:embed="rId4"/>
                      <a:stretch>
                        <a:fillRect/>
                      </a:stretch>
                    </p:blipFill>
                    <p:spPr>
                      <a:xfrm>
                        <a:off x="720534" y="1600198"/>
                        <a:ext cx="1387476" cy="1654175"/>
                      </a:xfrm>
                      <a:prstGeom prst="rect">
                        <a:avLst/>
                      </a:prstGeom>
                    </p:spPr>
                  </p:pic>
                </p:oleObj>
              </mc:Fallback>
            </mc:AlternateContent>
          </a:graphicData>
        </a:graphic>
      </p:graphicFrame>
      <p:sp>
        <p:nvSpPr>
          <p:cNvPr id="9" name="TextBox 8"/>
          <p:cNvSpPr txBox="1"/>
          <p:nvPr/>
        </p:nvSpPr>
        <p:spPr>
          <a:xfrm>
            <a:off x="2695575" y="794251"/>
            <a:ext cx="3781425"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OUR BOARD OF DIRECTORS</a:t>
            </a:r>
            <a:endParaRPr lang="en-US" sz="2000" b="1" dirty="0">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93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0257" y="1207805"/>
            <a:ext cx="2639943" cy="3731458"/>
          </a:xfrm>
          <a:prstGeom prst="rect">
            <a:avLst/>
          </a:prstGeom>
        </p:spPr>
      </p:pic>
      <p:sp>
        <p:nvSpPr>
          <p:cNvPr id="4" name="Rectangle 3"/>
          <p:cNvSpPr/>
          <p:nvPr/>
        </p:nvSpPr>
        <p:spPr>
          <a:xfrm>
            <a:off x="2527300" y="4800763"/>
            <a:ext cx="1612900" cy="2769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1200" b="1" dirty="0" smtClean="0"/>
              <a:t>Company </a:t>
            </a:r>
            <a:r>
              <a:rPr lang="en-US" sz="1200" b="1" dirty="0"/>
              <a:t>Registration</a:t>
            </a:r>
          </a:p>
        </p:txBody>
      </p:sp>
      <p:pic>
        <p:nvPicPr>
          <p:cNvPr id="5" name="Picture 4"/>
          <p:cNvPicPr>
            <a:picLocks noChangeAspect="1"/>
          </p:cNvPicPr>
          <p:nvPr/>
        </p:nvPicPr>
        <p:blipFill>
          <a:blip r:embed="rId3"/>
          <a:stretch>
            <a:fillRect/>
          </a:stretch>
        </p:blipFill>
        <p:spPr>
          <a:xfrm>
            <a:off x="4662557" y="1207805"/>
            <a:ext cx="3098974" cy="3869957"/>
          </a:xfrm>
          <a:prstGeom prst="rect">
            <a:avLst/>
          </a:prstGeom>
        </p:spPr>
      </p:pic>
      <p:sp>
        <p:nvSpPr>
          <p:cNvPr id="6" name="Rectangle 5"/>
          <p:cNvSpPr/>
          <p:nvPr/>
        </p:nvSpPr>
        <p:spPr>
          <a:xfrm>
            <a:off x="6794500" y="4800763"/>
            <a:ext cx="1625600" cy="2769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b="1" dirty="0" smtClean="0"/>
              <a:t>Ex-Import </a:t>
            </a:r>
            <a:r>
              <a:rPr lang="en-US" sz="1200" b="1" dirty="0"/>
              <a:t>Registration</a:t>
            </a:r>
          </a:p>
        </p:txBody>
      </p:sp>
      <p:sp>
        <p:nvSpPr>
          <p:cNvPr id="7" name="TextBox 6"/>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REGISRTATION</a:t>
            </a:r>
            <a:endParaRPr lang="en-US" sz="2000" b="1" dirty="0">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29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VISION</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23975" y="1514944"/>
            <a:ext cx="6496050" cy="78534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50000"/>
              </a:lnSpc>
            </a:pPr>
            <a:r>
              <a:rPr lang="en-US" sz="1600" dirty="0" smtClean="0">
                <a:latin typeface="Arial" panose="020B0604020202020204" pitchFamily="34" charset="0"/>
                <a:cs typeface="Arial" panose="020B0604020202020204" pitchFamily="34" charset="0"/>
              </a:rPr>
              <a:t>	To become a leading corporation in different business fields for giving value to the society domestically and internationally</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531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OUR MOTTO</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852987" y="1657354"/>
            <a:ext cx="4124325"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285750" indent="-285750" algn="just">
              <a:lnSpc>
                <a:spcPct val="200000"/>
              </a:lnSpc>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Services Motto</a:t>
            </a:r>
          </a:p>
          <a:p>
            <a:pPr marL="285750" indent="-285750" algn="just">
              <a:lnSpc>
                <a:spcPct val="200000"/>
              </a:lnSpc>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QSQ- Quick, Smart &amp; Quality Services</a:t>
            </a:r>
            <a:endParaRPr lang="en-US" sz="1600" dirty="0">
              <a:latin typeface="Arial" panose="020B0604020202020204" pitchFamily="34" charset="0"/>
              <a:cs typeface="Arial" panose="020B0604020202020204" pitchFamily="34" charset="0"/>
            </a:endParaRPr>
          </a:p>
        </p:txBody>
      </p:sp>
      <p:sp>
        <p:nvSpPr>
          <p:cNvPr id="5" name="Rectangle 4"/>
          <p:cNvSpPr/>
          <p:nvPr/>
        </p:nvSpPr>
        <p:spPr>
          <a:xfrm>
            <a:off x="314325" y="1657354"/>
            <a:ext cx="4124325"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285750" indent="-285750" algn="just">
              <a:lnSpc>
                <a:spcPct val="200000"/>
              </a:lnSpc>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Sales Motto</a:t>
            </a:r>
          </a:p>
          <a:p>
            <a:pPr marL="285750" indent="-285750" algn="just">
              <a:lnSpc>
                <a:spcPct val="200000"/>
              </a:lnSpc>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Quality More Than Price</a:t>
            </a:r>
          </a:p>
        </p:txBody>
      </p:sp>
    </p:spTree>
    <p:extLst>
      <p:ext uri="{BB962C8B-B14F-4D97-AF65-F5344CB8AC3E}">
        <p14:creationId xmlns:p14="http://schemas.microsoft.com/office/powerpoint/2010/main" val="333866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MISSION</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00149" y="1504645"/>
            <a:ext cx="6791325"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50000"/>
              </a:lnSpc>
            </a:pPr>
            <a:r>
              <a:rPr lang="en-US" sz="1600" dirty="0" smtClean="0">
                <a:latin typeface="Arial" panose="020B0604020202020204" pitchFamily="34" charset="0"/>
                <a:cs typeface="Arial" panose="020B0604020202020204" pitchFamily="34" charset="0"/>
              </a:rPr>
              <a:t>	Develops </a:t>
            </a:r>
            <a:r>
              <a:rPr lang="en-US" sz="1600" dirty="0">
                <a:latin typeface="Arial" panose="020B0604020202020204" pitchFamily="34" charset="0"/>
                <a:cs typeface="Arial" panose="020B0604020202020204" pitchFamily="34" charset="0"/>
              </a:rPr>
              <a:t>both quality and quantity of products as well as service. Committed to ensure our customers and business partners are provided with generous hospitality, goods and services. Determined to devote heart and soul for satisfying our customers.</a:t>
            </a:r>
          </a:p>
        </p:txBody>
      </p:sp>
    </p:spTree>
    <p:extLst>
      <p:ext uri="{BB962C8B-B14F-4D97-AF65-F5344CB8AC3E}">
        <p14:creationId xmlns:p14="http://schemas.microsoft.com/office/powerpoint/2010/main" val="221049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MISSION</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7180" y="1367485"/>
            <a:ext cx="8587739" cy="366010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71450" indent="-171450" algn="just">
              <a:lnSpc>
                <a:spcPct val="150000"/>
              </a:lnSpc>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KYAW ZHAW HTET Engineering &amp; Trading Company Limited is one of the Engineering &amp; Trading Company which was established in </a:t>
            </a:r>
            <a:r>
              <a:rPr lang="en-US" sz="1200" dirty="0" smtClean="0">
                <a:latin typeface="Times New Roman" panose="02020603050405020304" pitchFamily="18" charset="0"/>
                <a:cs typeface="Times New Roman" panose="02020603050405020304" pitchFamily="18" charset="0"/>
              </a:rPr>
              <a:t>2020.</a:t>
            </a:r>
          </a:p>
          <a:p>
            <a:pPr marL="171450" indent="-171450" algn="just">
              <a:lnSpc>
                <a:spcPct val="150000"/>
              </a:lnSpc>
              <a:buFont typeface="Wingdings" panose="05000000000000000000" pitchFamily="2" charset="2"/>
              <a:buChar char="§"/>
            </a:pPr>
            <a:r>
              <a:rPr lang="en-US" sz="1200" dirty="0" smtClean="0">
                <a:latin typeface="Times New Roman" panose="02020603050405020304" pitchFamily="18" charset="0"/>
                <a:cs typeface="Times New Roman" panose="02020603050405020304" pitchFamily="18" charset="0"/>
              </a:rPr>
              <a:t>KYAW </a:t>
            </a:r>
            <a:r>
              <a:rPr lang="en-US" sz="1200" dirty="0">
                <a:latin typeface="Times New Roman" panose="02020603050405020304" pitchFamily="18" charset="0"/>
                <a:cs typeface="Times New Roman" panose="02020603050405020304" pitchFamily="18" charset="0"/>
              </a:rPr>
              <a:t>ZHAW HTET Engineering &amp; Trading Company Limited ) was established in </a:t>
            </a:r>
            <a:r>
              <a:rPr lang="en-US" sz="1200" dirty="0" smtClean="0">
                <a:latin typeface="Times New Roman" panose="02020603050405020304" pitchFamily="18" charset="0"/>
                <a:cs typeface="Times New Roman" panose="02020603050405020304" pitchFamily="18" charset="0"/>
              </a:rPr>
              <a:t>2020 </a:t>
            </a:r>
            <a:r>
              <a:rPr lang="en-US" sz="1200" dirty="0">
                <a:latin typeface="Times New Roman" panose="02020603050405020304" pitchFamily="18" charset="0"/>
                <a:cs typeface="Times New Roman" panose="02020603050405020304" pitchFamily="18" charset="0"/>
              </a:rPr>
              <a:t>as Engineering &amp; Service Works, Generator </a:t>
            </a:r>
            <a:r>
              <a:rPr lang="en-US" sz="1200" dirty="0" smtClean="0">
                <a:latin typeface="Times New Roman" panose="02020603050405020304" pitchFamily="18" charset="0"/>
                <a:cs typeface="Times New Roman" panose="02020603050405020304" pitchFamily="18" charset="0"/>
              </a:rPr>
              <a:t>Sales, Renewable Energy </a:t>
            </a:r>
            <a:r>
              <a:rPr lang="en-US" sz="1200" dirty="0">
                <a:latin typeface="Times New Roman" panose="02020603050405020304" pitchFamily="18" charset="0"/>
                <a:cs typeface="Times New Roman" panose="02020603050405020304" pitchFamily="18" charset="0"/>
              </a:rPr>
              <a:t>and Other Mechanical &amp; Electrical Products Sales &amp; </a:t>
            </a:r>
            <a:r>
              <a:rPr lang="en-US" sz="1200" dirty="0" smtClean="0">
                <a:latin typeface="Times New Roman" panose="02020603050405020304" pitchFamily="18" charset="0"/>
                <a:cs typeface="Times New Roman" panose="02020603050405020304" pitchFamily="18" charset="0"/>
              </a:rPr>
              <a:t>Services</a:t>
            </a:r>
          </a:p>
          <a:p>
            <a:pPr marL="171450" indent="-171450" algn="just">
              <a:lnSpc>
                <a:spcPct val="150000"/>
              </a:lnSpc>
              <a:buFont typeface="Wingdings" panose="05000000000000000000" pitchFamily="2" charset="2"/>
              <a:buChar char="§"/>
            </a:pPr>
            <a:r>
              <a:rPr lang="en-US" sz="1200" dirty="0" err="1">
                <a:latin typeface="Times New Roman" panose="02020603050405020304" pitchFamily="18" charset="0"/>
                <a:cs typeface="Times New Roman" panose="02020603050405020304" pitchFamily="18" charset="0"/>
              </a:rPr>
              <a:t>Shwe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Pon</a:t>
            </a:r>
            <a:r>
              <a:rPr lang="en-US" sz="1200" dirty="0">
                <a:latin typeface="Times New Roman" panose="02020603050405020304" pitchFamily="18" charset="0"/>
                <a:cs typeface="Times New Roman" panose="02020603050405020304" pitchFamily="18" charset="0"/>
              </a:rPr>
              <a:t> San Sheet Metals Work Factory (A </a:t>
            </a:r>
            <a:r>
              <a:rPr lang="en-US" sz="1200" dirty="0" err="1">
                <a:latin typeface="Times New Roman" panose="02020603050405020304" pitchFamily="18" charset="0"/>
                <a:cs typeface="Times New Roman" panose="02020603050405020304" pitchFamily="18" charset="0"/>
              </a:rPr>
              <a:t>Partener</a:t>
            </a:r>
            <a:r>
              <a:rPr lang="en-US" sz="1200" dirty="0">
                <a:latin typeface="Times New Roman" panose="02020603050405020304" pitchFamily="18" charset="0"/>
                <a:cs typeface="Times New Roman" panose="02020603050405020304" pitchFamily="18" charset="0"/>
              </a:rPr>
              <a:t> of KYAW ZHAW HTET Engineering &amp; Trading Company Limited ) was established in 2012 as Production of Sheet Metals, Steel Structure and Forming Process (Molds, Dies, </a:t>
            </a:r>
            <a:r>
              <a:rPr lang="en-US" sz="1200" dirty="0" err="1">
                <a:latin typeface="Times New Roman" panose="02020603050405020304" pitchFamily="18" charset="0"/>
                <a:cs typeface="Times New Roman" panose="02020603050405020304" pitchFamily="18" charset="0"/>
              </a:rPr>
              <a:t>etc</a:t>
            </a:r>
            <a:r>
              <a:rPr lang="en-US" sz="1200" dirty="0" smtClean="0">
                <a:latin typeface="Times New Roman" panose="02020603050405020304" pitchFamily="18" charset="0"/>
                <a:cs typeface="Times New Roman" panose="02020603050405020304" pitchFamily="18" charset="0"/>
              </a:rPr>
              <a:t>,...)</a:t>
            </a:r>
          </a:p>
          <a:p>
            <a:pPr marL="171450" indent="-171450" algn="just">
              <a:lnSpc>
                <a:spcPct val="150000"/>
              </a:lnSpc>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KYAW ZHAW HTET Engineering &amp; Trading Company Limited is comprised of three major business units, </a:t>
            </a:r>
            <a:r>
              <a:rPr lang="en-US" sz="1200" dirty="0" smtClean="0">
                <a:latin typeface="Times New Roman" panose="02020603050405020304" pitchFamily="18" charset="0"/>
                <a:cs typeface="Times New Roman" panose="02020603050405020304" pitchFamily="18" charset="0"/>
              </a:rPr>
              <a:t>namely</a:t>
            </a:r>
          </a:p>
          <a:p>
            <a:pPr marL="628650" lvl="1" indent="-171450" algn="just">
              <a:lnSpc>
                <a:spcPct val="150000"/>
              </a:lnSpc>
              <a:buFont typeface="Wingdings" panose="05000000000000000000" pitchFamily="2" charset="2"/>
              <a:buChar char="ü"/>
            </a:pPr>
            <a:r>
              <a:rPr lang="en-US" sz="1200" dirty="0">
                <a:latin typeface="Times New Roman" panose="02020603050405020304" pitchFamily="18" charset="0"/>
                <a:cs typeface="Times New Roman" panose="02020603050405020304" pitchFamily="18" charset="0"/>
              </a:rPr>
              <a:t>Sheet Metals Work ( Production, Installation &amp; Services</a:t>
            </a:r>
            <a:r>
              <a:rPr lang="en-US" sz="1200" dirty="0" smtClean="0">
                <a:latin typeface="Times New Roman" panose="02020603050405020304" pitchFamily="18" charset="0"/>
                <a:cs typeface="Times New Roman" panose="02020603050405020304" pitchFamily="18" charset="0"/>
              </a:rPr>
              <a:t>)</a:t>
            </a:r>
          </a:p>
          <a:p>
            <a:pPr marL="628650" lvl="1" indent="-171450" algn="just">
              <a:lnSpc>
                <a:spcPct val="150000"/>
              </a:lnSpc>
              <a:buFont typeface="Wingdings" panose="05000000000000000000" pitchFamily="2" charset="2"/>
              <a:buChar char="ü"/>
            </a:pPr>
            <a:r>
              <a:rPr lang="en-US" sz="1200" dirty="0" smtClean="0">
                <a:latin typeface="Times New Roman" panose="02020603050405020304" pitchFamily="18" charset="0"/>
                <a:cs typeface="Times New Roman" panose="02020603050405020304" pitchFamily="18" charset="0"/>
              </a:rPr>
              <a:t>Renewable Energy (Supply Solar, Battery, Inverter, </a:t>
            </a:r>
            <a:r>
              <a:rPr lang="en-US" sz="1200" dirty="0" err="1" smtClean="0">
                <a:latin typeface="Times New Roman" panose="02020603050405020304" pitchFamily="18" charset="0"/>
                <a:cs typeface="Times New Roman" panose="02020603050405020304" pitchFamily="18" charset="0"/>
              </a:rPr>
              <a:t>etc</a:t>
            </a:r>
            <a:r>
              <a:rPr lang="en-US" sz="1200" dirty="0" smtClean="0">
                <a:latin typeface="Times New Roman" panose="02020603050405020304" pitchFamily="18" charset="0"/>
                <a:cs typeface="Times New Roman" panose="02020603050405020304" pitchFamily="18" charset="0"/>
              </a:rPr>
              <a:t>)</a:t>
            </a:r>
          </a:p>
          <a:p>
            <a:pPr marL="628650" lvl="1" indent="-171450" algn="just">
              <a:lnSpc>
                <a:spcPct val="150000"/>
              </a:lnSpc>
              <a:buFont typeface="Wingdings" panose="05000000000000000000" pitchFamily="2" charset="2"/>
              <a:buChar char="ü"/>
            </a:pPr>
            <a:r>
              <a:rPr lang="en-US" sz="1200" dirty="0">
                <a:latin typeface="Times New Roman" panose="02020603050405020304" pitchFamily="18" charset="0"/>
                <a:cs typeface="Times New Roman" panose="02020603050405020304" pitchFamily="18" charset="0"/>
              </a:rPr>
              <a:t>Automatic Voltage Stabilizer Sales &amp; </a:t>
            </a:r>
            <a:r>
              <a:rPr lang="en-US" sz="1200" dirty="0" smtClean="0">
                <a:latin typeface="Times New Roman" panose="02020603050405020304" pitchFamily="18" charset="0"/>
                <a:cs typeface="Times New Roman" panose="02020603050405020304" pitchFamily="18" charset="0"/>
              </a:rPr>
              <a:t>Services</a:t>
            </a:r>
          </a:p>
          <a:p>
            <a:pPr marL="628650" lvl="1" indent="-171450" algn="just">
              <a:lnSpc>
                <a:spcPct val="150000"/>
              </a:lnSpc>
              <a:buFont typeface="Wingdings" panose="05000000000000000000" pitchFamily="2" charset="2"/>
              <a:buChar char="ü"/>
            </a:pPr>
            <a:r>
              <a:rPr lang="en-US" sz="1200" dirty="0">
                <a:latin typeface="Times New Roman" panose="02020603050405020304" pitchFamily="18" charset="0"/>
                <a:cs typeface="Times New Roman" panose="02020603050405020304" pitchFamily="18" charset="0"/>
              </a:rPr>
              <a:t>POWERE@GLE Brand Generators &amp; Machinery </a:t>
            </a:r>
            <a:r>
              <a:rPr lang="en-US" sz="1200" dirty="0" smtClean="0">
                <a:latin typeface="Times New Roman" panose="02020603050405020304" pitchFamily="18" charset="0"/>
                <a:cs typeface="Times New Roman" panose="02020603050405020304" pitchFamily="18" charset="0"/>
              </a:rPr>
              <a:t>Sales</a:t>
            </a:r>
          </a:p>
          <a:p>
            <a:pPr marL="171450" indent="-171450" algn="just">
              <a:lnSpc>
                <a:spcPct val="150000"/>
              </a:lnSpc>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KYAW ZHAW HTET Engineering &amp; Trading Company Limited has strongly setup of Private Project, Tender supply for Government and Private stakeholders.</a:t>
            </a:r>
          </a:p>
        </p:txBody>
      </p:sp>
    </p:spTree>
    <p:extLst>
      <p:ext uri="{BB962C8B-B14F-4D97-AF65-F5344CB8AC3E}">
        <p14:creationId xmlns:p14="http://schemas.microsoft.com/office/powerpoint/2010/main" val="187490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9" y="794251"/>
            <a:ext cx="4610101"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solidFill>
                  <a:srgbClr val="7030A0"/>
                </a:solidFill>
                <a:latin typeface="Times New Roman" panose="02020603050405020304" pitchFamily="18" charset="0"/>
                <a:cs typeface="Times New Roman" panose="02020603050405020304" pitchFamily="18" charset="0"/>
              </a:rPr>
              <a:t>OUR BUINESS</a:t>
            </a:r>
            <a:endParaRPr lang="en-US" sz="2000" b="1" dirty="0">
              <a:ln/>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77289" y="2731550"/>
            <a:ext cx="3899536"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50000"/>
              </a:lnSpc>
            </a:pPr>
            <a:r>
              <a:rPr lang="en-US" sz="1200" b="1" dirty="0" smtClean="0">
                <a:solidFill>
                  <a:schemeClr val="bg1"/>
                </a:solidFill>
                <a:latin typeface="Times New Roman" panose="02020603050405020304" pitchFamily="18" charset="0"/>
                <a:cs typeface="Times New Roman" panose="02020603050405020304" pitchFamily="18" charset="0"/>
              </a:rPr>
              <a:t>	</a:t>
            </a:r>
            <a:r>
              <a:rPr lang="en-US" sz="1200" b="1" u="sng" dirty="0" smtClean="0">
                <a:solidFill>
                  <a:schemeClr val="bg1"/>
                </a:solidFill>
                <a:latin typeface="Times New Roman" panose="02020603050405020304" pitchFamily="18" charset="0"/>
                <a:cs typeface="Times New Roman" panose="02020603050405020304" pitchFamily="18" charset="0"/>
              </a:rPr>
              <a:t>Power </a:t>
            </a:r>
            <a:r>
              <a:rPr lang="en-US" sz="1200" b="1" u="sng" dirty="0">
                <a:solidFill>
                  <a:schemeClr val="bg1"/>
                </a:solidFill>
                <a:latin typeface="Times New Roman" panose="02020603050405020304" pitchFamily="18" charset="0"/>
                <a:cs typeface="Times New Roman" panose="02020603050405020304" pitchFamily="18" charset="0"/>
              </a:rPr>
              <a:t>&amp; Energy Sectors</a:t>
            </a:r>
            <a:endParaRPr lang="en-US" sz="1200" u="sng" dirty="0">
              <a:solidFill>
                <a:schemeClr val="bg1"/>
              </a:solidFill>
              <a:latin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en-US" sz="1200" dirty="0" smtClean="0">
                <a:solidFill>
                  <a:schemeClr val="bg1"/>
                </a:solidFill>
                <a:latin typeface="Times New Roman" panose="02020603050405020304" pitchFamily="18" charset="0"/>
                <a:cs typeface="Times New Roman" panose="02020603050405020304" pitchFamily="18" charset="0"/>
              </a:rPr>
              <a:t>Supply </a:t>
            </a:r>
            <a:r>
              <a:rPr lang="en-US" sz="1200" dirty="0">
                <a:solidFill>
                  <a:schemeClr val="bg1"/>
                </a:solidFill>
                <a:latin typeface="Times New Roman" panose="02020603050405020304" pitchFamily="18" charset="0"/>
                <a:cs typeface="Times New Roman" panose="02020603050405020304" pitchFamily="18" charset="0"/>
              </a:rPr>
              <a:t>Project on Power Sectors</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Supply Project on Energy Sectors</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Air Conditioner Sales &amp; Services</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Elevator, Escalator Sales &amp; Services</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Generators , Machinery Sales &amp; </a:t>
            </a:r>
            <a:r>
              <a:rPr lang="en-US" sz="1200" dirty="0" smtClean="0">
                <a:solidFill>
                  <a:schemeClr val="bg1"/>
                </a:solidFill>
                <a:latin typeface="Times New Roman" panose="02020603050405020304" pitchFamily="18" charset="0"/>
                <a:cs typeface="Times New Roman" panose="02020603050405020304" pitchFamily="18" charset="0"/>
              </a:rPr>
              <a:t>Services</a:t>
            </a:r>
          </a:p>
          <a:p>
            <a:pPr marL="171450" indent="-171450">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Renewable Energy (Supply Solar, Battery, Inverter, </a:t>
            </a:r>
            <a:r>
              <a:rPr lang="en-US" sz="1200" dirty="0" err="1">
                <a:latin typeface="Times New Roman" panose="02020603050405020304" pitchFamily="18" charset="0"/>
                <a:cs typeface="Times New Roman" panose="02020603050405020304" pitchFamily="18" charset="0"/>
              </a:rPr>
              <a:t>etc</a:t>
            </a:r>
            <a:r>
              <a:rPr lang="en-US" sz="1200" dirty="0">
                <a:latin typeface="Times New Roman" panose="02020603050405020304" pitchFamily="18" charset="0"/>
                <a:cs typeface="Times New Roman" panose="02020603050405020304" pitchFamily="18" charset="0"/>
              </a:rPr>
              <a:t>)</a:t>
            </a:r>
            <a:endParaRPr lang="en-US" sz="1200" dirty="0" smtClean="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77289" y="1362791"/>
            <a:ext cx="309372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1">
              <a:lnSpc>
                <a:spcPct val="150000"/>
              </a:lnSpc>
            </a:pPr>
            <a:r>
              <a:rPr lang="en-US" sz="1200" b="1" u="sng" dirty="0">
                <a:solidFill>
                  <a:schemeClr val="bg1"/>
                </a:solidFill>
                <a:latin typeface="Times New Roman" panose="02020603050405020304" pitchFamily="18" charset="0"/>
                <a:cs typeface="Times New Roman" panose="02020603050405020304" pitchFamily="18" charset="0"/>
              </a:rPr>
              <a:t>Construction </a:t>
            </a:r>
            <a:r>
              <a:rPr lang="en-US" sz="1200" b="1" u="sng" dirty="0" smtClean="0">
                <a:solidFill>
                  <a:schemeClr val="bg1"/>
                </a:solidFill>
                <a:latin typeface="Times New Roman" panose="02020603050405020304" pitchFamily="18" charset="0"/>
                <a:cs typeface="Times New Roman" panose="02020603050405020304" pitchFamily="18" charset="0"/>
              </a:rPr>
              <a:t>Sectors</a:t>
            </a:r>
            <a:endParaRPr lang="en-US" sz="1200" u="sng" dirty="0" smtClean="0">
              <a:solidFill>
                <a:schemeClr val="bg1"/>
              </a:solidFill>
              <a:latin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en-US" sz="1200" dirty="0" smtClean="0">
                <a:solidFill>
                  <a:schemeClr val="bg1"/>
                </a:solidFill>
                <a:latin typeface="Times New Roman" panose="02020603050405020304" pitchFamily="18" charset="0"/>
                <a:cs typeface="Times New Roman" panose="02020603050405020304" pitchFamily="18" charset="0"/>
              </a:rPr>
              <a:t>Housing </a:t>
            </a:r>
            <a:r>
              <a:rPr lang="en-US" sz="1200" dirty="0">
                <a:solidFill>
                  <a:schemeClr val="bg1"/>
                </a:solidFill>
                <a:latin typeface="Times New Roman" panose="02020603050405020304" pitchFamily="18" charset="0"/>
                <a:cs typeface="Times New Roman" panose="02020603050405020304" pitchFamily="18" charset="0"/>
              </a:rPr>
              <a:t>&amp; Development</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Road &amp; Bridge Construction</a:t>
            </a:r>
          </a:p>
          <a:p>
            <a:pPr marL="171450" indent="-171450">
              <a:lnSpc>
                <a:spcPct val="150000"/>
              </a:lnSpc>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Renovation of Housing, Road &amp; </a:t>
            </a:r>
            <a:r>
              <a:rPr lang="en-US" sz="1200" dirty="0" smtClean="0">
                <a:solidFill>
                  <a:schemeClr val="bg1"/>
                </a:solidFill>
                <a:latin typeface="Times New Roman" panose="02020603050405020304" pitchFamily="18" charset="0"/>
                <a:cs typeface="Times New Roman" panose="02020603050405020304" pitchFamily="18" charset="0"/>
              </a:rPr>
              <a:t>Bridge</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14899" y="1362791"/>
            <a:ext cx="3093720" cy="116711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50000"/>
              </a:lnSpc>
            </a:pPr>
            <a:r>
              <a:rPr lang="en-US" sz="1200" b="1" dirty="0" smtClean="0">
                <a:latin typeface="Times New Roman" panose="02020603050405020304" pitchFamily="18" charset="0"/>
                <a:cs typeface="Times New Roman" panose="02020603050405020304" pitchFamily="18" charset="0"/>
              </a:rPr>
              <a:t>	</a:t>
            </a:r>
            <a:r>
              <a:rPr lang="en-US" sz="1200" b="1" u="sng" dirty="0" smtClean="0">
                <a:latin typeface="Times New Roman" panose="02020603050405020304" pitchFamily="18" charset="0"/>
                <a:cs typeface="Times New Roman" panose="02020603050405020304" pitchFamily="18" charset="0"/>
              </a:rPr>
              <a:t>Production</a:t>
            </a:r>
            <a:endParaRPr lang="en-US" sz="1200" u="sng" dirty="0">
              <a:latin typeface="Times New Roman" panose="02020603050405020304" pitchFamily="18" charset="0"/>
              <a:cs typeface="Times New Roman" panose="02020603050405020304" pitchFamily="18" charset="0"/>
            </a:endParaRPr>
          </a:p>
          <a:p>
            <a:pPr>
              <a:lnSpc>
                <a:spcPct val="150000"/>
              </a:lnSpc>
            </a:pP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DistributionPanel</a:t>
            </a:r>
            <a:endParaRPr lang="en-US" sz="1200" dirty="0">
              <a:latin typeface="Times New Roman" panose="02020603050405020304" pitchFamily="18" charset="0"/>
              <a:cs typeface="Times New Roman" panose="02020603050405020304" pitchFamily="18" charset="0"/>
            </a:endParaRPr>
          </a:p>
          <a:p>
            <a:pPr>
              <a:lnSpc>
                <a:spcPct val="150000"/>
              </a:lnSpc>
            </a:pP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CableTray,Ladder,Trunking&amp;Accessories</a:t>
            </a:r>
            <a:endParaRPr lang="en-US" sz="1200" dirty="0">
              <a:latin typeface="Times New Roman" panose="02020603050405020304" pitchFamily="18" charset="0"/>
              <a:cs typeface="Times New Roman" panose="02020603050405020304" pitchFamily="18" charset="0"/>
            </a:endParaRPr>
          </a:p>
          <a:p>
            <a:pPr>
              <a:lnSpc>
                <a:spcPct val="150000"/>
              </a:lnSpc>
            </a:pP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FormingProcess,Molds,Dies</a:t>
            </a:r>
            <a:r>
              <a:rPr lang="en-US" sz="1200" dirty="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etc</a:t>
            </a:r>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418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649</TotalTime>
  <Words>362</Words>
  <Application>Microsoft Office PowerPoint</Application>
  <PresentationFormat>On-screen Show (16:9)</PresentationFormat>
  <Paragraphs>95</Paragraphs>
  <Slides>27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Cluster Data Recovery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PT-2</dc:creator>
  <cp:lastModifiedBy>User</cp:lastModifiedBy>
  <cp:revision>50</cp:revision>
  <dcterms:created xsi:type="dcterms:W3CDTF">2026-05-14T04:43:33Z</dcterms:created>
  <dcterms:modified xsi:type="dcterms:W3CDTF">2026-05-16T04:22:41Z</dcterms:modified>
</cp:coreProperties>
</file>